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6" r:id="rId4"/>
  </p:sldMasterIdLst>
  <p:notesMasterIdLst>
    <p:notesMasterId r:id="rId59"/>
  </p:notesMasterIdLst>
  <p:sldIdLst>
    <p:sldId id="256" r:id="rId5"/>
    <p:sldId id="261" r:id="rId6"/>
    <p:sldId id="270" r:id="rId7"/>
    <p:sldId id="415" r:id="rId8"/>
    <p:sldId id="287" r:id="rId9"/>
    <p:sldId id="414" r:id="rId10"/>
    <p:sldId id="418" r:id="rId11"/>
    <p:sldId id="280" r:id="rId12"/>
    <p:sldId id="423" r:id="rId13"/>
    <p:sldId id="425" r:id="rId14"/>
    <p:sldId id="634" r:id="rId15"/>
    <p:sldId id="735" r:id="rId16"/>
    <p:sldId id="427" r:id="rId17"/>
    <p:sldId id="510" r:id="rId18"/>
    <p:sldId id="428" r:id="rId19"/>
    <p:sldId id="318" r:id="rId20"/>
    <p:sldId id="290" r:id="rId21"/>
    <p:sldId id="737" r:id="rId22"/>
    <p:sldId id="663" r:id="rId23"/>
    <p:sldId id="532" r:id="rId24"/>
    <p:sldId id="434" r:id="rId25"/>
    <p:sldId id="673" r:id="rId26"/>
    <p:sldId id="450" r:id="rId27"/>
    <p:sldId id="481" r:id="rId28"/>
    <p:sldId id="451" r:id="rId29"/>
    <p:sldId id="435" r:id="rId30"/>
    <p:sldId id="480" r:id="rId31"/>
    <p:sldId id="667" r:id="rId32"/>
    <p:sldId id="668" r:id="rId33"/>
    <p:sldId id="669" r:id="rId34"/>
    <p:sldId id="671" r:id="rId35"/>
    <p:sldId id="503" r:id="rId36"/>
    <p:sldId id="504" r:id="rId37"/>
    <p:sldId id="529" r:id="rId38"/>
    <p:sldId id="525" r:id="rId39"/>
    <p:sldId id="738" r:id="rId40"/>
    <p:sldId id="528" r:id="rId41"/>
    <p:sldId id="489" r:id="rId42"/>
    <p:sldId id="273" r:id="rId43"/>
    <p:sldId id="741" r:id="rId44"/>
    <p:sldId id="743" r:id="rId45"/>
    <p:sldId id="742" r:id="rId46"/>
    <p:sldId id="744" r:id="rId47"/>
    <p:sldId id="749" r:id="rId48"/>
    <p:sldId id="750" r:id="rId49"/>
    <p:sldId id="751" r:id="rId50"/>
    <p:sldId id="753" r:id="rId51"/>
    <p:sldId id="754" r:id="rId52"/>
    <p:sldId id="724" r:id="rId53"/>
    <p:sldId id="286" r:id="rId54"/>
    <p:sldId id="282" r:id="rId55"/>
    <p:sldId id="661" r:id="rId56"/>
    <p:sldId id="658" r:id="rId57"/>
    <p:sldId id="659" r:id="rId58"/>
  </p:sldIdLst>
  <p:sldSz cx="9906000" cy="6858000" type="A4"/>
  <p:notesSz cx="6858000" cy="9144000"/>
  <p:defaultTextStyle>
    <a:defPPr>
      <a:defRPr lang="en-US"/>
    </a:defPPr>
    <a:lvl1pPr marL="0" algn="l" defTabSz="457113" rtl="0" eaLnBrk="1" latinLnBrk="0" hangingPunct="1">
      <a:defRPr sz="1800" kern="1200">
        <a:solidFill>
          <a:schemeClr val="tx1"/>
        </a:solidFill>
        <a:latin typeface="+mn-lt"/>
        <a:ea typeface="+mn-ea"/>
        <a:cs typeface="+mn-cs"/>
      </a:defRPr>
    </a:lvl1pPr>
    <a:lvl2pPr marL="457113" algn="l" defTabSz="457113" rtl="0" eaLnBrk="1" latinLnBrk="0" hangingPunct="1">
      <a:defRPr sz="1800" kern="1200">
        <a:solidFill>
          <a:schemeClr val="tx1"/>
        </a:solidFill>
        <a:latin typeface="+mn-lt"/>
        <a:ea typeface="+mn-ea"/>
        <a:cs typeface="+mn-cs"/>
      </a:defRPr>
    </a:lvl2pPr>
    <a:lvl3pPr marL="914227" algn="l" defTabSz="457113" rtl="0" eaLnBrk="1" latinLnBrk="0" hangingPunct="1">
      <a:defRPr sz="1800" kern="1200">
        <a:solidFill>
          <a:schemeClr val="tx1"/>
        </a:solidFill>
        <a:latin typeface="+mn-lt"/>
        <a:ea typeface="+mn-ea"/>
        <a:cs typeface="+mn-cs"/>
      </a:defRPr>
    </a:lvl3pPr>
    <a:lvl4pPr marL="1371341" algn="l" defTabSz="457113" rtl="0" eaLnBrk="1" latinLnBrk="0" hangingPunct="1">
      <a:defRPr sz="1800" kern="1200">
        <a:solidFill>
          <a:schemeClr val="tx1"/>
        </a:solidFill>
        <a:latin typeface="+mn-lt"/>
        <a:ea typeface="+mn-ea"/>
        <a:cs typeface="+mn-cs"/>
      </a:defRPr>
    </a:lvl4pPr>
    <a:lvl5pPr marL="1828452" algn="l" defTabSz="457113" rtl="0" eaLnBrk="1" latinLnBrk="0" hangingPunct="1">
      <a:defRPr sz="1800" kern="1200">
        <a:solidFill>
          <a:schemeClr val="tx1"/>
        </a:solidFill>
        <a:latin typeface="+mn-lt"/>
        <a:ea typeface="+mn-ea"/>
        <a:cs typeface="+mn-cs"/>
      </a:defRPr>
    </a:lvl5pPr>
    <a:lvl6pPr marL="2285565" algn="l" defTabSz="457113" rtl="0" eaLnBrk="1" latinLnBrk="0" hangingPunct="1">
      <a:defRPr sz="1800" kern="1200">
        <a:solidFill>
          <a:schemeClr val="tx1"/>
        </a:solidFill>
        <a:latin typeface="+mn-lt"/>
        <a:ea typeface="+mn-ea"/>
        <a:cs typeface="+mn-cs"/>
      </a:defRPr>
    </a:lvl6pPr>
    <a:lvl7pPr marL="2742679" algn="l" defTabSz="457113" rtl="0" eaLnBrk="1" latinLnBrk="0" hangingPunct="1">
      <a:defRPr sz="1800" kern="1200">
        <a:solidFill>
          <a:schemeClr val="tx1"/>
        </a:solidFill>
        <a:latin typeface="+mn-lt"/>
        <a:ea typeface="+mn-ea"/>
        <a:cs typeface="+mn-cs"/>
      </a:defRPr>
    </a:lvl7pPr>
    <a:lvl8pPr marL="3199792" algn="l" defTabSz="457113" rtl="0" eaLnBrk="1" latinLnBrk="0" hangingPunct="1">
      <a:defRPr sz="1800" kern="1200">
        <a:solidFill>
          <a:schemeClr val="tx1"/>
        </a:solidFill>
        <a:latin typeface="+mn-lt"/>
        <a:ea typeface="+mn-ea"/>
        <a:cs typeface="+mn-cs"/>
      </a:defRPr>
    </a:lvl8pPr>
    <a:lvl9pPr marL="3656905" algn="l" defTabSz="45711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85" autoAdjust="0"/>
    <p:restoredTop sz="94632"/>
  </p:normalViewPr>
  <p:slideViewPr>
    <p:cSldViewPr snapToGrid="0" snapToObjects="1">
      <p:cViewPr varScale="1">
        <p:scale>
          <a:sx n="80" d="100"/>
          <a:sy n="80" d="100"/>
        </p:scale>
        <p:origin x="726" y="78"/>
      </p:cViewPr>
      <p:guideLst>
        <p:guide orient="horz" pos="2160"/>
        <p:guide pos="312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5" d="100"/>
          <a:sy n="85" d="100"/>
        </p:scale>
        <p:origin x="3464"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D6996B-8F97-C741-99FD-AB5BEF34D36E}" type="datetimeFigureOut">
              <a:rPr lang="en-US" smtClean="0"/>
              <a:t>12/3/2020</a:t>
            </a:fld>
            <a:endParaRPr lang="en-US"/>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569177-B195-C24F-BFC0-DB70FBEA5FA7}" type="slidenum">
              <a:rPr lang="en-US" smtClean="0"/>
              <a:t>‹#›</a:t>
            </a:fld>
            <a:endParaRPr lang="en-US"/>
          </a:p>
        </p:txBody>
      </p:sp>
    </p:spTree>
    <p:extLst>
      <p:ext uri="{BB962C8B-B14F-4D97-AF65-F5344CB8AC3E}">
        <p14:creationId xmlns:p14="http://schemas.microsoft.com/office/powerpoint/2010/main" val="1791282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E_title_image_1">
    <p:spTree>
      <p:nvGrpSpPr>
        <p:cNvPr id="1" name=""/>
        <p:cNvGrpSpPr/>
        <p:nvPr/>
      </p:nvGrpSpPr>
      <p:grpSpPr>
        <a:xfrm>
          <a:off x="0" y="0"/>
          <a:ext cx="0" cy="0"/>
          <a:chOff x="0" y="0"/>
          <a:chExt cx="0" cy="0"/>
        </a:xfrm>
      </p:grpSpPr>
      <p:pic>
        <p:nvPicPr>
          <p:cNvPr id="4" name="Picture 3" descr="shutterstock_697823986.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V="1">
            <a:off x="0" y="5"/>
            <a:ext cx="9906000" cy="3140938"/>
          </a:xfrm>
          <a:prstGeom prst="rect">
            <a:avLst/>
          </a:prstGeom>
        </p:spPr>
      </p:pic>
      <p:sp>
        <p:nvSpPr>
          <p:cNvPr id="3" name="Rectangle 2"/>
          <p:cNvSpPr/>
          <p:nvPr userDrawn="1"/>
        </p:nvSpPr>
        <p:spPr>
          <a:xfrm flipH="1">
            <a:off x="0" y="0"/>
            <a:ext cx="9906000" cy="3140941"/>
          </a:xfrm>
          <a:prstGeom prst="rect">
            <a:avLst/>
          </a:prstGeom>
          <a:solidFill>
            <a:srgbClr val="000000">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54741" y="369725"/>
            <a:ext cx="3593866" cy="1509424"/>
          </a:xfrm>
          <a:prstGeom prst="rect">
            <a:avLst/>
          </a:prstGeom>
        </p:spPr>
      </p:pic>
      <p:sp>
        <p:nvSpPr>
          <p:cNvPr id="12" name="Text Placeholder 18"/>
          <p:cNvSpPr>
            <a:spLocks noGrp="1"/>
          </p:cNvSpPr>
          <p:nvPr>
            <p:ph type="body" sz="quarter" idx="10" hasCustomPrompt="1"/>
          </p:nvPr>
        </p:nvSpPr>
        <p:spPr>
          <a:xfrm>
            <a:off x="357392" y="4322330"/>
            <a:ext cx="9191215" cy="1519712"/>
          </a:xfrm>
          <a:prstGeom prst="rect">
            <a:avLst/>
          </a:prstGeom>
        </p:spPr>
        <p:txBody>
          <a:bodyPr vert="horz" lIns="0" tIns="0" rIns="0" bIns="0"/>
          <a:lstStyle>
            <a:lvl1pPr marL="0" indent="0">
              <a:buNone/>
              <a:defRPr sz="2000" b="0" baseline="0">
                <a:solidFill>
                  <a:schemeClr val="tx1"/>
                </a:solidFill>
                <a:latin typeface="Arial" charset="0"/>
                <a:ea typeface="Arial" charset="0"/>
                <a:cs typeface="Arial" charset="0"/>
              </a:defRPr>
            </a:lvl1pPr>
            <a:lvl2pPr marL="457113" indent="0">
              <a:buNone/>
              <a:defRPr sz="1500" b="1"/>
            </a:lvl2pPr>
            <a:lvl3pPr marL="914227" indent="0">
              <a:buNone/>
              <a:defRPr sz="1500" b="1"/>
            </a:lvl3pPr>
            <a:lvl4pPr marL="1371341" indent="0">
              <a:buNone/>
              <a:defRPr sz="1500" b="1"/>
            </a:lvl4pPr>
            <a:lvl5pPr marL="1828452" indent="0">
              <a:buNone/>
              <a:defRPr sz="1500" b="1"/>
            </a:lvl5pPr>
          </a:lstStyle>
          <a:p>
            <a:pPr lvl="0"/>
            <a:r>
              <a:rPr lang="en-GB" dirty="0" smtClean="0"/>
              <a:t>Click to enter author </a:t>
            </a:r>
            <a:r>
              <a:rPr lang="en-GB" smtClean="0"/>
              <a:t>and date</a:t>
            </a:r>
            <a:endParaRPr lang="en-GB" dirty="0" smtClean="0"/>
          </a:p>
        </p:txBody>
      </p:sp>
      <p:sp>
        <p:nvSpPr>
          <p:cNvPr id="13" name="Text Placeholder 18"/>
          <p:cNvSpPr>
            <a:spLocks noGrp="1"/>
          </p:cNvSpPr>
          <p:nvPr>
            <p:ph type="body" sz="quarter" idx="11" hasCustomPrompt="1"/>
          </p:nvPr>
        </p:nvSpPr>
        <p:spPr>
          <a:xfrm>
            <a:off x="357392" y="3482288"/>
            <a:ext cx="9191215" cy="498697"/>
          </a:xfrm>
          <a:prstGeom prst="rect">
            <a:avLst/>
          </a:prstGeom>
        </p:spPr>
        <p:txBody>
          <a:bodyPr vert="horz" lIns="0" tIns="0" rIns="0" bIns="0"/>
          <a:lstStyle>
            <a:lvl1pPr marL="0" indent="0">
              <a:buNone/>
              <a:defRPr sz="3200" b="1" baseline="0">
                <a:solidFill>
                  <a:schemeClr val="tx1"/>
                </a:solidFill>
                <a:latin typeface="Arial" charset="0"/>
                <a:ea typeface="Arial" charset="0"/>
                <a:cs typeface="Arial" charset="0"/>
              </a:defRPr>
            </a:lvl1pPr>
            <a:lvl2pPr marL="457113" indent="0">
              <a:buNone/>
              <a:defRPr sz="1500" b="1"/>
            </a:lvl2pPr>
            <a:lvl3pPr marL="914227" indent="0">
              <a:buNone/>
              <a:defRPr sz="1500" b="1"/>
            </a:lvl3pPr>
            <a:lvl4pPr marL="1371341" indent="0">
              <a:buNone/>
              <a:defRPr sz="1500" b="1"/>
            </a:lvl4pPr>
            <a:lvl5pPr marL="1828452" indent="0">
              <a:buNone/>
              <a:defRPr sz="1500" b="1"/>
            </a:lvl5pPr>
          </a:lstStyle>
          <a:p>
            <a:pPr lvl="0"/>
            <a:r>
              <a:rPr lang="en-GB" dirty="0" smtClean="0"/>
              <a:t>Click to </a:t>
            </a:r>
            <a:r>
              <a:rPr lang="en-GB" smtClean="0"/>
              <a:t>enter subtitle</a:t>
            </a:r>
            <a:endParaRPr lang="en-US" dirty="0"/>
          </a:p>
        </p:txBody>
      </p:sp>
      <p:sp>
        <p:nvSpPr>
          <p:cNvPr id="9" name="Title 2"/>
          <p:cNvSpPr>
            <a:spLocks noGrp="1"/>
          </p:cNvSpPr>
          <p:nvPr>
            <p:ph type="title" hasCustomPrompt="1"/>
          </p:nvPr>
        </p:nvSpPr>
        <p:spPr>
          <a:xfrm>
            <a:off x="357392" y="1907523"/>
            <a:ext cx="5239956" cy="876031"/>
          </a:xfrm>
          <a:prstGeom prst="rect">
            <a:avLst/>
          </a:prstGeom>
        </p:spPr>
        <p:txBody>
          <a:bodyPr vert="horz" lIns="0" tIns="0" rIns="0" bIns="0" anchor="b"/>
          <a:lstStyle>
            <a:lvl1pPr algn="l">
              <a:defRPr sz="3200" b="1" baseline="0">
                <a:solidFill>
                  <a:schemeClr val="bg1"/>
                </a:solidFill>
                <a:latin typeface="Arial" charset="0"/>
                <a:ea typeface="Arial" charset="0"/>
                <a:cs typeface="Arial" charset="0"/>
              </a:defRPr>
            </a:lvl1pPr>
          </a:lstStyle>
          <a:p>
            <a:r>
              <a:rPr lang="en-GB" dirty="0" smtClean="0"/>
              <a:t>Click to enter title</a:t>
            </a:r>
            <a:br>
              <a:rPr lang="en-GB" dirty="0" smtClean="0"/>
            </a:br>
            <a:r>
              <a:rPr lang="en-GB" dirty="0" smtClean="0"/>
              <a:t>up to two lines</a:t>
            </a:r>
            <a:endParaRPr lang="en-US" dirty="0"/>
          </a:p>
        </p:txBody>
      </p:sp>
    </p:spTree>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_break_image_1">
    <p:spTree>
      <p:nvGrpSpPr>
        <p:cNvPr id="1" name=""/>
        <p:cNvGrpSpPr/>
        <p:nvPr/>
      </p:nvGrpSpPr>
      <p:grpSpPr>
        <a:xfrm>
          <a:off x="0" y="0"/>
          <a:ext cx="0" cy="0"/>
          <a:chOff x="0" y="0"/>
          <a:chExt cx="0" cy="0"/>
        </a:xfrm>
      </p:grpSpPr>
      <p:pic>
        <p:nvPicPr>
          <p:cNvPr id="4" name="Picture 3" descr="shutterstock_680554951.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81816" y="1"/>
            <a:ext cx="6724183" cy="6858000"/>
          </a:xfrm>
          <a:prstGeom prst="rect">
            <a:avLst/>
          </a:prstGeom>
        </p:spPr>
      </p:pic>
      <p:sp>
        <p:nvSpPr>
          <p:cNvPr id="18" name="Rectangle 17"/>
          <p:cNvSpPr/>
          <p:nvPr userDrawn="1"/>
        </p:nvSpPr>
        <p:spPr>
          <a:xfrm flipH="1">
            <a:off x="0" y="0"/>
            <a:ext cx="3539213" cy="6858000"/>
          </a:xfrm>
          <a:prstGeom prst="rect">
            <a:avLst/>
          </a:prstGeom>
          <a:solidFill>
            <a:schemeClr val="tx1">
              <a:lumMod val="40000"/>
              <a:lumOff val="60000"/>
              <a:alpha val="52549"/>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itle 2"/>
          <p:cNvSpPr>
            <a:spLocks noGrp="1"/>
          </p:cNvSpPr>
          <p:nvPr>
            <p:ph type="title" hasCustomPrompt="1"/>
          </p:nvPr>
        </p:nvSpPr>
        <p:spPr>
          <a:xfrm>
            <a:off x="3952068" y="2692413"/>
            <a:ext cx="5596538" cy="876031"/>
          </a:xfrm>
          <a:prstGeom prst="rect">
            <a:avLst/>
          </a:prstGeom>
        </p:spPr>
        <p:txBody>
          <a:bodyPr vert="horz" lIns="0" tIns="0" rIns="0" bIns="0" anchor="b"/>
          <a:lstStyle>
            <a:lvl1pPr algn="l">
              <a:defRPr sz="3200" b="1" baseline="0">
                <a:solidFill>
                  <a:schemeClr val="bg1"/>
                </a:solidFill>
                <a:latin typeface="Arial" charset="0"/>
                <a:ea typeface="Arial" charset="0"/>
                <a:cs typeface="Arial" charset="0"/>
              </a:defRPr>
            </a:lvl1pPr>
          </a:lstStyle>
          <a:p>
            <a:r>
              <a:rPr lang="en-GB" dirty="0" smtClean="0"/>
              <a:t>Click to enter title</a:t>
            </a:r>
            <a:br>
              <a:rPr lang="en-GB" dirty="0" smtClean="0"/>
            </a:br>
            <a:r>
              <a:rPr lang="en-GB" dirty="0" smtClean="0"/>
              <a:t>up to two lines</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50098" y="357395"/>
            <a:ext cx="1798505" cy="755935"/>
          </a:xfrm>
          <a:prstGeom prst="rect">
            <a:avLst/>
          </a:prstGeom>
        </p:spPr>
      </p:pic>
    </p:spTree>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E_break_image_2">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81816" y="-1"/>
            <a:ext cx="6724184" cy="6861577"/>
          </a:xfrm>
          <a:prstGeom prst="rect">
            <a:avLst/>
          </a:prstGeom>
        </p:spPr>
      </p:pic>
      <p:sp>
        <p:nvSpPr>
          <p:cNvPr id="7" name="Rectangle 6"/>
          <p:cNvSpPr/>
          <p:nvPr userDrawn="1"/>
        </p:nvSpPr>
        <p:spPr>
          <a:xfrm flipH="1">
            <a:off x="3181816" y="-21563"/>
            <a:ext cx="6724184" cy="6858000"/>
          </a:xfrm>
          <a:prstGeom prst="rect">
            <a:avLst/>
          </a:prstGeom>
          <a:solidFill>
            <a:srgbClr val="000000">
              <a:alpha val="28627"/>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flipH="1">
            <a:off x="0" y="0"/>
            <a:ext cx="3539213" cy="6858000"/>
          </a:xfrm>
          <a:prstGeom prst="rect">
            <a:avLst/>
          </a:prstGeom>
          <a:solidFill>
            <a:schemeClr val="tx1">
              <a:lumMod val="40000"/>
              <a:lumOff val="60000"/>
              <a:alpha val="52549"/>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itle 2"/>
          <p:cNvSpPr>
            <a:spLocks noGrp="1"/>
          </p:cNvSpPr>
          <p:nvPr>
            <p:ph type="title" hasCustomPrompt="1"/>
          </p:nvPr>
        </p:nvSpPr>
        <p:spPr>
          <a:xfrm>
            <a:off x="3952068" y="2692413"/>
            <a:ext cx="5596538" cy="876031"/>
          </a:xfrm>
          <a:prstGeom prst="rect">
            <a:avLst/>
          </a:prstGeom>
        </p:spPr>
        <p:txBody>
          <a:bodyPr vert="horz" lIns="0" tIns="0" rIns="0" bIns="0" anchor="b"/>
          <a:lstStyle>
            <a:lvl1pPr algn="l">
              <a:defRPr sz="3200" b="1" baseline="0">
                <a:solidFill>
                  <a:schemeClr val="bg1"/>
                </a:solidFill>
                <a:latin typeface="Arial" charset="0"/>
                <a:ea typeface="Arial" charset="0"/>
                <a:cs typeface="Arial" charset="0"/>
              </a:defRPr>
            </a:lvl1pPr>
          </a:lstStyle>
          <a:p>
            <a:r>
              <a:rPr lang="en-GB" dirty="0" smtClean="0"/>
              <a:t>Click to enter title</a:t>
            </a:r>
            <a:br>
              <a:rPr lang="en-GB" dirty="0" smtClean="0"/>
            </a:br>
            <a:r>
              <a:rPr lang="en-GB" dirty="0" smtClean="0"/>
              <a:t>up to two lines</a:t>
            </a:r>
            <a:endParaRPr lang="en-US" dirty="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50098" y="357395"/>
            <a:ext cx="1798505" cy="755935"/>
          </a:xfrm>
          <a:prstGeom prst="rect">
            <a:avLst/>
          </a:prstGeom>
        </p:spPr>
      </p:pic>
    </p:spTree>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E_break_image_3">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3181815" y="-1"/>
            <a:ext cx="6724184" cy="6858000"/>
          </a:xfrm>
          <a:prstGeom prst="rect">
            <a:avLst/>
          </a:prstGeom>
        </p:spPr>
      </p:pic>
      <p:sp>
        <p:nvSpPr>
          <p:cNvPr id="8" name="Rectangle 7"/>
          <p:cNvSpPr/>
          <p:nvPr userDrawn="1"/>
        </p:nvSpPr>
        <p:spPr>
          <a:xfrm flipH="1">
            <a:off x="3181816" y="0"/>
            <a:ext cx="6724184" cy="6858000"/>
          </a:xfrm>
          <a:prstGeom prst="rect">
            <a:avLst/>
          </a:prstGeom>
          <a:solidFill>
            <a:srgbClr val="000000">
              <a:alpha val="18039"/>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itle 2"/>
          <p:cNvSpPr>
            <a:spLocks noGrp="1"/>
          </p:cNvSpPr>
          <p:nvPr>
            <p:ph type="title" hasCustomPrompt="1"/>
          </p:nvPr>
        </p:nvSpPr>
        <p:spPr>
          <a:xfrm>
            <a:off x="3952068" y="2692413"/>
            <a:ext cx="5596538" cy="876031"/>
          </a:xfrm>
          <a:prstGeom prst="rect">
            <a:avLst/>
          </a:prstGeom>
        </p:spPr>
        <p:txBody>
          <a:bodyPr vert="horz" lIns="0" tIns="0" rIns="0" bIns="0" anchor="b"/>
          <a:lstStyle>
            <a:lvl1pPr algn="l">
              <a:defRPr sz="3200" b="1" baseline="0">
                <a:solidFill>
                  <a:schemeClr val="bg1"/>
                </a:solidFill>
                <a:latin typeface="Arial" charset="0"/>
                <a:ea typeface="Arial" charset="0"/>
                <a:cs typeface="Arial" charset="0"/>
              </a:defRPr>
            </a:lvl1pPr>
          </a:lstStyle>
          <a:p>
            <a:r>
              <a:rPr lang="en-GB" dirty="0" smtClean="0"/>
              <a:t>Click to enter title</a:t>
            </a:r>
            <a:br>
              <a:rPr lang="en-GB" dirty="0" smtClean="0"/>
            </a:br>
            <a:r>
              <a:rPr lang="en-GB" dirty="0" smtClean="0"/>
              <a:t>up to two lines</a:t>
            </a:r>
            <a:endParaRPr lang="en-US" dirty="0"/>
          </a:p>
        </p:txBody>
      </p:sp>
      <p:sp>
        <p:nvSpPr>
          <p:cNvPr id="10" name="Rectangle 9"/>
          <p:cNvSpPr/>
          <p:nvPr userDrawn="1"/>
        </p:nvSpPr>
        <p:spPr>
          <a:xfrm flipH="1">
            <a:off x="0" y="0"/>
            <a:ext cx="3539213" cy="6858000"/>
          </a:xfrm>
          <a:prstGeom prst="rect">
            <a:avLst/>
          </a:prstGeom>
          <a:solidFill>
            <a:schemeClr val="tx1">
              <a:lumMod val="40000"/>
              <a:lumOff val="60000"/>
              <a:alpha val="52549"/>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50098" y="357395"/>
            <a:ext cx="1798505" cy="755935"/>
          </a:xfrm>
          <a:prstGeom prst="rect">
            <a:avLst/>
          </a:prstGeom>
        </p:spPr>
      </p:pic>
    </p:spTree>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E_break_texture_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3112739" y="64741"/>
            <a:ext cx="6862335" cy="6724182"/>
          </a:xfrm>
          <a:prstGeom prst="rect">
            <a:avLst/>
          </a:prstGeom>
        </p:spPr>
      </p:pic>
      <p:sp>
        <p:nvSpPr>
          <p:cNvPr id="9" name="Rectangle 8"/>
          <p:cNvSpPr/>
          <p:nvPr userDrawn="1"/>
        </p:nvSpPr>
        <p:spPr>
          <a:xfrm flipH="1">
            <a:off x="3181816" y="-4336"/>
            <a:ext cx="6724184" cy="6858000"/>
          </a:xfrm>
          <a:prstGeom prst="rect">
            <a:avLst/>
          </a:prstGeom>
          <a:solidFill>
            <a:srgbClr val="000000">
              <a:alpha val="33725"/>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flipH="1">
            <a:off x="0" y="0"/>
            <a:ext cx="3539213" cy="6858000"/>
          </a:xfrm>
          <a:prstGeom prst="rect">
            <a:avLst/>
          </a:prstGeom>
          <a:solidFill>
            <a:srgbClr val="232424">
              <a:alpha val="52549"/>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itle 2"/>
          <p:cNvSpPr>
            <a:spLocks noGrp="1"/>
          </p:cNvSpPr>
          <p:nvPr>
            <p:ph type="title" hasCustomPrompt="1"/>
          </p:nvPr>
        </p:nvSpPr>
        <p:spPr>
          <a:xfrm>
            <a:off x="3952068" y="2692413"/>
            <a:ext cx="5596538" cy="876031"/>
          </a:xfrm>
          <a:prstGeom prst="rect">
            <a:avLst/>
          </a:prstGeom>
        </p:spPr>
        <p:txBody>
          <a:bodyPr vert="horz" lIns="0" tIns="0" rIns="0" bIns="0" anchor="b"/>
          <a:lstStyle>
            <a:lvl1pPr algn="l">
              <a:defRPr sz="3200" b="1" baseline="0">
                <a:solidFill>
                  <a:schemeClr val="bg1"/>
                </a:solidFill>
                <a:latin typeface="Arial" charset="0"/>
                <a:ea typeface="Arial" charset="0"/>
                <a:cs typeface="Arial" charset="0"/>
              </a:defRPr>
            </a:lvl1pPr>
          </a:lstStyle>
          <a:p>
            <a:r>
              <a:rPr lang="en-GB" dirty="0" smtClean="0"/>
              <a:t>Click to enter title</a:t>
            </a:r>
            <a:br>
              <a:rPr lang="en-GB" dirty="0" smtClean="0"/>
            </a:br>
            <a:r>
              <a:rPr lang="en-GB" dirty="0" smtClean="0"/>
              <a:t>up to two lines</a:t>
            </a:r>
            <a:endParaRPr lang="en-US"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50098" y="357395"/>
            <a:ext cx="1798505" cy="755935"/>
          </a:xfrm>
          <a:prstGeom prst="rect">
            <a:avLst/>
          </a:prstGeom>
        </p:spPr>
      </p:pic>
    </p:spTree>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E_break_colour">
    <p:spTree>
      <p:nvGrpSpPr>
        <p:cNvPr id="1" name=""/>
        <p:cNvGrpSpPr/>
        <p:nvPr/>
      </p:nvGrpSpPr>
      <p:grpSpPr>
        <a:xfrm>
          <a:off x="0" y="0"/>
          <a:ext cx="0" cy="0"/>
          <a:chOff x="0" y="0"/>
          <a:chExt cx="0" cy="0"/>
        </a:xfrm>
      </p:grpSpPr>
      <p:sp>
        <p:nvSpPr>
          <p:cNvPr id="7" name="Rectangle 6"/>
          <p:cNvSpPr/>
          <p:nvPr userDrawn="1"/>
        </p:nvSpPr>
        <p:spPr>
          <a:xfrm flipH="1">
            <a:off x="3181818" y="0"/>
            <a:ext cx="6724182" cy="6858000"/>
          </a:xfrm>
          <a:prstGeom prst="rect">
            <a:avLst/>
          </a:prstGeom>
          <a:solidFill>
            <a:srgbClr val="7E3A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flipH="1">
            <a:off x="0" y="0"/>
            <a:ext cx="3539213" cy="6858000"/>
          </a:xfrm>
          <a:prstGeom prst="rect">
            <a:avLst/>
          </a:prstGeom>
          <a:solidFill>
            <a:schemeClr val="bg2">
              <a:lumMod val="60000"/>
              <a:lumOff val="40000"/>
              <a:alpha val="52549"/>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itle 2"/>
          <p:cNvSpPr>
            <a:spLocks noGrp="1"/>
          </p:cNvSpPr>
          <p:nvPr>
            <p:ph type="title" hasCustomPrompt="1"/>
          </p:nvPr>
        </p:nvSpPr>
        <p:spPr>
          <a:xfrm>
            <a:off x="3952068" y="2692413"/>
            <a:ext cx="5596538" cy="876031"/>
          </a:xfrm>
          <a:prstGeom prst="rect">
            <a:avLst/>
          </a:prstGeom>
        </p:spPr>
        <p:txBody>
          <a:bodyPr vert="horz" lIns="0" tIns="0" rIns="0" bIns="0" anchor="b"/>
          <a:lstStyle>
            <a:lvl1pPr algn="l">
              <a:defRPr sz="3200" b="1" baseline="0">
                <a:solidFill>
                  <a:schemeClr val="bg1"/>
                </a:solidFill>
                <a:latin typeface="Arial" charset="0"/>
                <a:ea typeface="Arial" charset="0"/>
                <a:cs typeface="Arial" charset="0"/>
              </a:defRPr>
            </a:lvl1pPr>
          </a:lstStyle>
          <a:p>
            <a:r>
              <a:rPr lang="en-GB" dirty="0" smtClean="0"/>
              <a:t>Click to enter title</a:t>
            </a:r>
            <a:br>
              <a:rPr lang="en-GB" dirty="0" smtClean="0"/>
            </a:br>
            <a:r>
              <a:rPr lang="en-GB" dirty="0" smtClean="0"/>
              <a:t>up to two lines</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50098" y="357395"/>
            <a:ext cx="1798505" cy="755935"/>
          </a:xfrm>
          <a:prstGeom prst="rect">
            <a:avLst/>
          </a:prstGeom>
        </p:spPr>
      </p:pic>
    </p:spTree>
    <p:extLst>
      <p:ext uri="{BB962C8B-B14F-4D97-AF65-F5344CB8AC3E}">
        <p14:creationId xmlns:p14="http://schemas.microsoft.com/office/powerpoint/2010/main" val="340319793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ME_break_colour">
    <p:spTree>
      <p:nvGrpSpPr>
        <p:cNvPr id="1" name=""/>
        <p:cNvGrpSpPr/>
        <p:nvPr/>
      </p:nvGrpSpPr>
      <p:grpSpPr>
        <a:xfrm>
          <a:off x="0" y="0"/>
          <a:ext cx="0" cy="0"/>
          <a:chOff x="0" y="0"/>
          <a:chExt cx="0" cy="0"/>
        </a:xfrm>
      </p:grpSpPr>
      <p:sp>
        <p:nvSpPr>
          <p:cNvPr id="7" name="Rectangle 6"/>
          <p:cNvSpPr/>
          <p:nvPr userDrawn="1"/>
        </p:nvSpPr>
        <p:spPr>
          <a:xfrm flipH="1">
            <a:off x="3181818" y="0"/>
            <a:ext cx="6724182"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itle 2"/>
          <p:cNvSpPr>
            <a:spLocks noGrp="1"/>
          </p:cNvSpPr>
          <p:nvPr>
            <p:ph type="title" hasCustomPrompt="1"/>
          </p:nvPr>
        </p:nvSpPr>
        <p:spPr>
          <a:xfrm>
            <a:off x="3952068" y="2692413"/>
            <a:ext cx="5596538" cy="876031"/>
          </a:xfrm>
          <a:prstGeom prst="rect">
            <a:avLst/>
          </a:prstGeom>
        </p:spPr>
        <p:txBody>
          <a:bodyPr vert="horz" lIns="0" tIns="0" rIns="0" bIns="0" anchor="b"/>
          <a:lstStyle>
            <a:lvl1pPr algn="l">
              <a:defRPr sz="3200" b="1" baseline="0">
                <a:solidFill>
                  <a:schemeClr val="bg1"/>
                </a:solidFill>
                <a:latin typeface="Arial" charset="0"/>
                <a:ea typeface="Arial" charset="0"/>
                <a:cs typeface="Arial" charset="0"/>
              </a:defRPr>
            </a:lvl1pPr>
          </a:lstStyle>
          <a:p>
            <a:r>
              <a:rPr lang="en-GB" dirty="0" smtClean="0"/>
              <a:t>Click to enter title</a:t>
            </a:r>
            <a:br>
              <a:rPr lang="en-GB" dirty="0" smtClean="0"/>
            </a:br>
            <a:r>
              <a:rPr lang="en-GB" dirty="0" smtClean="0"/>
              <a:t>up to two lines</a:t>
            </a:r>
            <a:endParaRPr lang="en-US" dirty="0"/>
          </a:p>
        </p:txBody>
      </p:sp>
      <p:sp>
        <p:nvSpPr>
          <p:cNvPr id="6" name="Rectangle 5"/>
          <p:cNvSpPr/>
          <p:nvPr userDrawn="1"/>
        </p:nvSpPr>
        <p:spPr>
          <a:xfrm flipH="1">
            <a:off x="0" y="0"/>
            <a:ext cx="3539213" cy="6858000"/>
          </a:xfrm>
          <a:prstGeom prst="rect">
            <a:avLst/>
          </a:prstGeom>
          <a:solidFill>
            <a:schemeClr val="tx1">
              <a:lumMod val="40000"/>
              <a:lumOff val="60000"/>
              <a:alpha val="52549"/>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50098" y="357395"/>
            <a:ext cx="1798505" cy="755935"/>
          </a:xfrm>
          <a:prstGeom prst="rect">
            <a:avLst/>
          </a:prstGeom>
        </p:spPr>
      </p:pic>
    </p:spTree>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_2_profiles">
    <p:spTree>
      <p:nvGrpSpPr>
        <p:cNvPr id="1" name=""/>
        <p:cNvGrpSpPr/>
        <p:nvPr/>
      </p:nvGrpSpPr>
      <p:grpSpPr>
        <a:xfrm>
          <a:off x="0" y="0"/>
          <a:ext cx="0" cy="0"/>
          <a:chOff x="0" y="0"/>
          <a:chExt cx="0" cy="0"/>
        </a:xfrm>
      </p:grpSpPr>
      <p:sp>
        <p:nvSpPr>
          <p:cNvPr id="33" name="Rectangle 32"/>
          <p:cNvSpPr/>
          <p:nvPr userDrawn="1"/>
        </p:nvSpPr>
        <p:spPr>
          <a:xfrm rot="5400000">
            <a:off x="4217642" y="-4217637"/>
            <a:ext cx="1470723" cy="9906001"/>
          </a:xfrm>
          <a:prstGeom prst="rect">
            <a:avLst/>
          </a:prstGeom>
          <a:solidFill>
            <a:schemeClr val="tx1">
              <a:lumMod val="40000"/>
              <a:lumOff val="60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23" tIns="45711" rIns="91423" bIns="45711" rtlCol="0" anchor="ctr"/>
          <a:lstStyle/>
          <a:p>
            <a:pPr algn="ctr"/>
            <a:endParaRPr lang="en-US"/>
          </a:p>
        </p:txBody>
      </p:sp>
      <p:sp>
        <p:nvSpPr>
          <p:cNvPr id="38" name="Title 4"/>
          <p:cNvSpPr>
            <a:spLocks noGrp="1"/>
          </p:cNvSpPr>
          <p:nvPr>
            <p:ph type="title" hasCustomPrompt="1"/>
          </p:nvPr>
        </p:nvSpPr>
        <p:spPr>
          <a:xfrm>
            <a:off x="357391" y="333882"/>
            <a:ext cx="6804063" cy="858172"/>
          </a:xfrm>
          <a:prstGeom prst="rect">
            <a:avLst/>
          </a:prstGeom>
        </p:spPr>
        <p:txBody>
          <a:bodyPr lIns="0" tIns="0" rIns="0" bIns="0"/>
          <a:lstStyle>
            <a:lvl1pPr marL="0" marR="0" indent="0" algn="l" defTabSz="457113" rtl="0" eaLnBrk="1" fontAlgn="auto" latinLnBrk="0" hangingPunct="1">
              <a:lnSpc>
                <a:spcPct val="100000"/>
              </a:lnSpc>
              <a:spcBef>
                <a:spcPct val="0"/>
              </a:spcBef>
              <a:spcAft>
                <a:spcPts val="0"/>
              </a:spcAft>
              <a:buClrTx/>
              <a:buSzTx/>
              <a:buFontTx/>
              <a:buNone/>
              <a:tabLst/>
              <a:defRPr sz="2800" b="1">
                <a:latin typeface="Arial" charset="0"/>
                <a:ea typeface="Arial" charset="0"/>
                <a:cs typeface="Arial" charset="0"/>
              </a:defRPr>
            </a:lvl1pPr>
          </a:lstStyle>
          <a:p>
            <a:r>
              <a:rPr lang="en-GB" dirty="0" smtClean="0">
                <a:solidFill>
                  <a:srgbClr val="9E4168"/>
                </a:solidFill>
              </a:rPr>
              <a:t>Click to enter page title</a:t>
            </a:r>
            <a:br>
              <a:rPr lang="en-GB" dirty="0" smtClean="0">
                <a:solidFill>
                  <a:srgbClr val="9E4168"/>
                </a:solidFill>
              </a:rPr>
            </a:br>
            <a:r>
              <a:rPr lang="en-GB" dirty="0" smtClean="0">
                <a:solidFill>
                  <a:srgbClr val="9E4168"/>
                </a:solidFill>
              </a:rPr>
              <a:t>up to two lines</a:t>
            </a:r>
            <a:endParaRPr lang="en-US" dirty="0">
              <a:solidFill>
                <a:srgbClr val="9E4168"/>
              </a:solidFill>
            </a:endParaRPr>
          </a:p>
        </p:txBody>
      </p:sp>
      <p:sp>
        <p:nvSpPr>
          <p:cNvPr id="4" name="Picture Placeholder 3"/>
          <p:cNvSpPr>
            <a:spLocks noGrp="1"/>
          </p:cNvSpPr>
          <p:nvPr>
            <p:ph type="pic" sz="quarter" idx="10" hasCustomPrompt="1"/>
          </p:nvPr>
        </p:nvSpPr>
        <p:spPr>
          <a:xfrm>
            <a:off x="356305" y="1827858"/>
            <a:ext cx="2029758" cy="1429320"/>
          </a:xfrm>
          <a:prstGeom prst="rect">
            <a:avLst/>
          </a:prstGeom>
        </p:spPr>
        <p:txBody>
          <a:bodyPr anchor="ctr"/>
          <a:lstStyle>
            <a:lvl1pPr marL="0" indent="0" algn="ctr">
              <a:buNone/>
              <a:defRPr sz="2000" baseline="0">
                <a:solidFill>
                  <a:schemeClr val="tx1"/>
                </a:solidFill>
                <a:latin typeface="Arial" charset="0"/>
                <a:ea typeface="Arial" charset="0"/>
                <a:cs typeface="Arial" charset="0"/>
              </a:defRPr>
            </a:lvl1pPr>
          </a:lstStyle>
          <a:p>
            <a:r>
              <a:rPr lang="en-US" dirty="0" smtClean="0"/>
              <a:t>Click to insert profile photo</a:t>
            </a:r>
            <a:endParaRPr lang="en-US" dirty="0"/>
          </a:p>
        </p:txBody>
      </p:sp>
      <p:sp>
        <p:nvSpPr>
          <p:cNvPr id="49" name="Picture Placeholder 3"/>
          <p:cNvSpPr>
            <a:spLocks noGrp="1"/>
          </p:cNvSpPr>
          <p:nvPr>
            <p:ph type="pic" sz="quarter" idx="11" hasCustomPrompt="1"/>
          </p:nvPr>
        </p:nvSpPr>
        <p:spPr>
          <a:xfrm>
            <a:off x="5135405" y="1827858"/>
            <a:ext cx="2029758" cy="1429320"/>
          </a:xfrm>
          <a:prstGeom prst="rect">
            <a:avLst/>
          </a:prstGeom>
        </p:spPr>
        <p:txBody>
          <a:bodyPr anchor="ctr"/>
          <a:lstStyle>
            <a:lvl1pPr marL="0" indent="0" algn="ctr">
              <a:buNone/>
              <a:defRPr sz="2000" baseline="0">
                <a:solidFill>
                  <a:schemeClr val="tx1"/>
                </a:solidFill>
                <a:latin typeface="Arial" charset="0"/>
                <a:ea typeface="Arial" charset="0"/>
                <a:cs typeface="Arial" charset="0"/>
              </a:defRPr>
            </a:lvl1pPr>
          </a:lstStyle>
          <a:p>
            <a:r>
              <a:rPr lang="en-US" dirty="0" smtClean="0"/>
              <a:t>Click to insert profile photo</a:t>
            </a:r>
            <a:endParaRPr lang="en-US" dirty="0"/>
          </a:p>
        </p:txBody>
      </p:sp>
      <p:sp>
        <p:nvSpPr>
          <p:cNvPr id="6" name="Text Placeholder 5"/>
          <p:cNvSpPr>
            <a:spLocks noGrp="1"/>
          </p:cNvSpPr>
          <p:nvPr>
            <p:ph type="body" sz="quarter" idx="12" hasCustomPrompt="1"/>
          </p:nvPr>
        </p:nvSpPr>
        <p:spPr>
          <a:xfrm>
            <a:off x="2742358" y="1827857"/>
            <a:ext cx="2031255" cy="1429693"/>
          </a:xfrm>
          <a:prstGeom prst="rect">
            <a:avLst/>
          </a:prstGeom>
        </p:spPr>
        <p:txBody>
          <a:bodyPr lIns="0" tIns="0" rIns="0" bIns="0" anchor="ctr"/>
          <a:lstStyle>
            <a:lvl1pPr marL="0" indent="0">
              <a:buNone/>
              <a:defRPr sz="1400" b="1" baseline="0">
                <a:latin typeface="Arial" charset="0"/>
                <a:ea typeface="Arial" charset="0"/>
                <a:cs typeface="Arial" charset="0"/>
              </a:defRPr>
            </a:lvl1pPr>
            <a:lvl2pPr marL="457114" indent="0">
              <a:buNone/>
              <a:defRPr sz="2000">
                <a:latin typeface="Arial" charset="0"/>
                <a:ea typeface="Arial" charset="0"/>
                <a:cs typeface="Arial" charset="0"/>
              </a:defRPr>
            </a:lvl2pPr>
            <a:lvl3pPr marL="914227" indent="0">
              <a:buNone/>
              <a:defRPr sz="2000">
                <a:latin typeface="Arial" charset="0"/>
                <a:ea typeface="Arial" charset="0"/>
                <a:cs typeface="Arial" charset="0"/>
              </a:defRPr>
            </a:lvl3pPr>
            <a:lvl4pPr marL="1371339" indent="0">
              <a:buNone/>
              <a:defRPr sz="2000">
                <a:latin typeface="Arial" charset="0"/>
                <a:ea typeface="Arial" charset="0"/>
                <a:cs typeface="Arial" charset="0"/>
              </a:defRPr>
            </a:lvl4pPr>
            <a:lvl5pPr marL="1828453" indent="0">
              <a:buNone/>
              <a:defRPr sz="2000">
                <a:latin typeface="Arial" charset="0"/>
                <a:ea typeface="Arial" charset="0"/>
                <a:cs typeface="Arial" charset="0"/>
              </a:defRPr>
            </a:lvl5pPr>
          </a:lstStyle>
          <a:p>
            <a:pPr lvl="0"/>
            <a:r>
              <a:rPr lang="en-US" dirty="0" smtClean="0"/>
              <a:t>Click to enter</a:t>
            </a:r>
            <a:br>
              <a:rPr lang="en-US" dirty="0" smtClean="0"/>
            </a:br>
            <a:r>
              <a:rPr lang="en-US" dirty="0" smtClean="0"/>
              <a:t>profile details</a:t>
            </a:r>
          </a:p>
        </p:txBody>
      </p:sp>
      <p:sp>
        <p:nvSpPr>
          <p:cNvPr id="52" name="Text Placeholder 5"/>
          <p:cNvSpPr>
            <a:spLocks noGrp="1"/>
          </p:cNvSpPr>
          <p:nvPr>
            <p:ph type="body" sz="quarter" idx="13" hasCustomPrompt="1"/>
          </p:nvPr>
        </p:nvSpPr>
        <p:spPr>
          <a:xfrm>
            <a:off x="7515820" y="1827857"/>
            <a:ext cx="2031255" cy="1429693"/>
          </a:xfrm>
          <a:prstGeom prst="rect">
            <a:avLst/>
          </a:prstGeom>
        </p:spPr>
        <p:txBody>
          <a:bodyPr lIns="0" tIns="0" rIns="0" bIns="0" anchor="ctr"/>
          <a:lstStyle>
            <a:lvl1pPr marL="0" indent="0">
              <a:buNone/>
              <a:defRPr sz="1400" b="1" baseline="0">
                <a:latin typeface="Arial" charset="0"/>
                <a:ea typeface="Arial" charset="0"/>
                <a:cs typeface="Arial" charset="0"/>
              </a:defRPr>
            </a:lvl1pPr>
            <a:lvl2pPr marL="457114" indent="0">
              <a:buNone/>
              <a:defRPr sz="2000">
                <a:latin typeface="Arial" charset="0"/>
                <a:ea typeface="Arial" charset="0"/>
                <a:cs typeface="Arial" charset="0"/>
              </a:defRPr>
            </a:lvl2pPr>
            <a:lvl3pPr marL="914227" indent="0">
              <a:buNone/>
              <a:defRPr sz="2000">
                <a:latin typeface="Arial" charset="0"/>
                <a:ea typeface="Arial" charset="0"/>
                <a:cs typeface="Arial" charset="0"/>
              </a:defRPr>
            </a:lvl3pPr>
            <a:lvl4pPr marL="1371339" indent="0">
              <a:buNone/>
              <a:defRPr sz="2000">
                <a:latin typeface="Arial" charset="0"/>
                <a:ea typeface="Arial" charset="0"/>
                <a:cs typeface="Arial" charset="0"/>
              </a:defRPr>
            </a:lvl4pPr>
            <a:lvl5pPr marL="1828453" indent="0">
              <a:buNone/>
              <a:defRPr sz="2000">
                <a:latin typeface="Arial" charset="0"/>
                <a:ea typeface="Arial" charset="0"/>
                <a:cs typeface="Arial" charset="0"/>
              </a:defRPr>
            </a:lvl5pPr>
          </a:lstStyle>
          <a:p>
            <a:pPr lvl="0"/>
            <a:r>
              <a:rPr lang="en-US" dirty="0" smtClean="0"/>
              <a:t>Click to enter</a:t>
            </a:r>
            <a:br>
              <a:rPr lang="en-US" dirty="0" smtClean="0"/>
            </a:br>
            <a:r>
              <a:rPr lang="en-US" dirty="0" smtClean="0"/>
              <a:t>profile details</a:t>
            </a:r>
          </a:p>
        </p:txBody>
      </p:sp>
      <p:sp>
        <p:nvSpPr>
          <p:cNvPr id="53" name="Text Placeholder 5"/>
          <p:cNvSpPr>
            <a:spLocks noGrp="1"/>
          </p:cNvSpPr>
          <p:nvPr>
            <p:ph type="body" sz="quarter" idx="14" hasCustomPrompt="1"/>
          </p:nvPr>
        </p:nvSpPr>
        <p:spPr>
          <a:xfrm>
            <a:off x="356306" y="3614572"/>
            <a:ext cx="4417308" cy="2886033"/>
          </a:xfrm>
          <a:prstGeom prst="rect">
            <a:avLst/>
          </a:prstGeom>
        </p:spPr>
        <p:txBody>
          <a:bodyPr lIns="0" tIns="0" rIns="0" bIns="0"/>
          <a:lstStyle>
            <a:lvl1pPr marL="0" indent="0">
              <a:buNone/>
              <a:defRPr sz="1400" b="0" baseline="0">
                <a:latin typeface="Arial" charset="0"/>
                <a:ea typeface="Arial" charset="0"/>
                <a:cs typeface="Arial" charset="0"/>
              </a:defRPr>
            </a:lvl1pPr>
            <a:lvl2pPr marL="457114" indent="0">
              <a:buNone/>
              <a:defRPr sz="2000">
                <a:latin typeface="Arial" charset="0"/>
                <a:ea typeface="Arial" charset="0"/>
                <a:cs typeface="Arial" charset="0"/>
              </a:defRPr>
            </a:lvl2pPr>
            <a:lvl3pPr marL="914227" indent="0">
              <a:buNone/>
              <a:defRPr sz="2000">
                <a:latin typeface="Arial" charset="0"/>
                <a:ea typeface="Arial" charset="0"/>
                <a:cs typeface="Arial" charset="0"/>
              </a:defRPr>
            </a:lvl3pPr>
            <a:lvl4pPr marL="1371339" indent="0">
              <a:buNone/>
              <a:defRPr sz="2000">
                <a:latin typeface="Arial" charset="0"/>
                <a:ea typeface="Arial" charset="0"/>
                <a:cs typeface="Arial" charset="0"/>
              </a:defRPr>
            </a:lvl4pPr>
            <a:lvl5pPr marL="1828453" indent="0">
              <a:buNone/>
              <a:defRPr sz="2000">
                <a:latin typeface="Arial" charset="0"/>
                <a:ea typeface="Arial" charset="0"/>
                <a:cs typeface="Arial" charset="0"/>
              </a:defRPr>
            </a:lvl5pPr>
          </a:lstStyle>
          <a:p>
            <a:pPr lvl="0"/>
            <a:r>
              <a:rPr lang="en-US" dirty="0" smtClean="0"/>
              <a:t>Click to enter biography</a:t>
            </a:r>
          </a:p>
        </p:txBody>
      </p:sp>
      <p:sp>
        <p:nvSpPr>
          <p:cNvPr id="55" name="Text Placeholder 5"/>
          <p:cNvSpPr>
            <a:spLocks noGrp="1"/>
          </p:cNvSpPr>
          <p:nvPr>
            <p:ph type="body" sz="quarter" idx="15" hasCustomPrompt="1"/>
          </p:nvPr>
        </p:nvSpPr>
        <p:spPr>
          <a:xfrm>
            <a:off x="5129767" y="3614572"/>
            <a:ext cx="4417308" cy="2886033"/>
          </a:xfrm>
          <a:prstGeom prst="rect">
            <a:avLst/>
          </a:prstGeom>
        </p:spPr>
        <p:txBody>
          <a:bodyPr lIns="0" tIns="0" rIns="0" bIns="0"/>
          <a:lstStyle>
            <a:lvl1pPr marL="0" indent="0">
              <a:buNone/>
              <a:defRPr sz="1400" b="0" baseline="0">
                <a:latin typeface="Arial" charset="0"/>
                <a:ea typeface="Arial" charset="0"/>
                <a:cs typeface="Arial" charset="0"/>
              </a:defRPr>
            </a:lvl1pPr>
            <a:lvl2pPr marL="457114" indent="0">
              <a:buNone/>
              <a:defRPr sz="2000">
                <a:latin typeface="Arial" charset="0"/>
                <a:ea typeface="Arial" charset="0"/>
                <a:cs typeface="Arial" charset="0"/>
              </a:defRPr>
            </a:lvl2pPr>
            <a:lvl3pPr marL="914227" indent="0">
              <a:buNone/>
              <a:defRPr sz="2000">
                <a:latin typeface="Arial" charset="0"/>
                <a:ea typeface="Arial" charset="0"/>
                <a:cs typeface="Arial" charset="0"/>
              </a:defRPr>
            </a:lvl3pPr>
            <a:lvl4pPr marL="1371339" indent="0">
              <a:buNone/>
              <a:defRPr sz="2000">
                <a:latin typeface="Arial" charset="0"/>
                <a:ea typeface="Arial" charset="0"/>
                <a:cs typeface="Arial" charset="0"/>
              </a:defRPr>
            </a:lvl4pPr>
            <a:lvl5pPr marL="1828453" indent="0">
              <a:buNone/>
              <a:defRPr sz="2000">
                <a:latin typeface="Arial" charset="0"/>
                <a:ea typeface="Arial" charset="0"/>
                <a:cs typeface="Arial" charset="0"/>
              </a:defRPr>
            </a:lvl5pPr>
          </a:lstStyle>
          <a:p>
            <a:pPr lvl="0"/>
            <a:r>
              <a:rPr lang="en-US" dirty="0" smtClean="0"/>
              <a:t>Click to enter biography</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50098" y="357396"/>
            <a:ext cx="1798505" cy="755934"/>
          </a:xfrm>
          <a:prstGeom prst="rect">
            <a:avLst/>
          </a:prstGeom>
        </p:spPr>
      </p:pic>
    </p:spTree>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ME_questions_contact">
    <p:spTree>
      <p:nvGrpSpPr>
        <p:cNvPr id="1" name=""/>
        <p:cNvGrpSpPr/>
        <p:nvPr/>
      </p:nvGrpSpPr>
      <p:grpSpPr>
        <a:xfrm>
          <a:off x="0" y="0"/>
          <a:ext cx="0" cy="0"/>
          <a:chOff x="0" y="0"/>
          <a:chExt cx="0" cy="0"/>
        </a:xfrm>
      </p:grpSpPr>
      <p:sp>
        <p:nvSpPr>
          <p:cNvPr id="18" name="Rectangle 17"/>
          <p:cNvSpPr/>
          <p:nvPr userDrawn="1"/>
        </p:nvSpPr>
        <p:spPr>
          <a:xfrm flipH="1">
            <a:off x="0" y="0"/>
            <a:ext cx="353921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itle 2"/>
          <p:cNvSpPr>
            <a:spLocks noGrp="1"/>
          </p:cNvSpPr>
          <p:nvPr>
            <p:ph type="title" hasCustomPrompt="1"/>
          </p:nvPr>
        </p:nvSpPr>
        <p:spPr>
          <a:xfrm>
            <a:off x="3907464" y="2692413"/>
            <a:ext cx="5596538" cy="876031"/>
          </a:xfrm>
          <a:prstGeom prst="rect">
            <a:avLst/>
          </a:prstGeom>
        </p:spPr>
        <p:txBody>
          <a:bodyPr vert="horz" lIns="0" tIns="0" rIns="0" bIns="0" anchor="b"/>
          <a:lstStyle>
            <a:lvl1pPr algn="l">
              <a:defRPr sz="2800" b="1" baseline="0">
                <a:solidFill>
                  <a:schemeClr val="tx1"/>
                </a:solidFill>
                <a:latin typeface="Arial" charset="0"/>
                <a:ea typeface="Arial" charset="0"/>
                <a:cs typeface="Arial" charset="0"/>
              </a:defRPr>
            </a:lvl1pPr>
          </a:lstStyle>
          <a:p>
            <a:r>
              <a:rPr lang="en-GB" dirty="0" smtClean="0"/>
              <a:t>Click to enter thank you / questions text</a:t>
            </a:r>
            <a:endParaRPr lang="en-US" dirty="0"/>
          </a:p>
        </p:txBody>
      </p:sp>
      <p:sp>
        <p:nvSpPr>
          <p:cNvPr id="10" name="Rectangle 9"/>
          <p:cNvSpPr/>
          <p:nvPr userDrawn="1"/>
        </p:nvSpPr>
        <p:spPr>
          <a:xfrm flipH="1">
            <a:off x="-2" y="0"/>
            <a:ext cx="3181817"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69112" y="6060681"/>
            <a:ext cx="4638908" cy="575568"/>
          </a:xfrm>
          <a:prstGeom prst="rect">
            <a:avLst/>
          </a:prstGeom>
        </p:spPr>
      </p:pic>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16629" y="3732417"/>
            <a:ext cx="2242539" cy="2278420"/>
          </a:xfrm>
          <a:prstGeom prst="rect">
            <a:avLst/>
          </a:prstGeom>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954742" y="357395"/>
            <a:ext cx="3593862" cy="1510545"/>
          </a:xfrm>
          <a:prstGeom prst="rect">
            <a:avLst/>
          </a:prstGeom>
        </p:spPr>
      </p:pic>
    </p:spTree>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ME_questions_contact">
    <p:spTree>
      <p:nvGrpSpPr>
        <p:cNvPr id="1" name=""/>
        <p:cNvGrpSpPr/>
        <p:nvPr/>
      </p:nvGrpSpPr>
      <p:grpSpPr>
        <a:xfrm>
          <a:off x="0" y="0"/>
          <a:ext cx="0" cy="0"/>
          <a:chOff x="0" y="0"/>
          <a:chExt cx="0" cy="0"/>
        </a:xfrm>
      </p:grpSpPr>
      <p:sp>
        <p:nvSpPr>
          <p:cNvPr id="18" name="Rectangle 17"/>
          <p:cNvSpPr/>
          <p:nvPr userDrawn="1"/>
        </p:nvSpPr>
        <p:spPr>
          <a:xfrm flipH="1">
            <a:off x="0" y="0"/>
            <a:ext cx="353921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itle 2"/>
          <p:cNvSpPr>
            <a:spLocks noGrp="1"/>
          </p:cNvSpPr>
          <p:nvPr>
            <p:ph type="title" hasCustomPrompt="1"/>
          </p:nvPr>
        </p:nvSpPr>
        <p:spPr>
          <a:xfrm>
            <a:off x="3907464" y="2692413"/>
            <a:ext cx="5596538" cy="876031"/>
          </a:xfrm>
          <a:prstGeom prst="rect">
            <a:avLst/>
          </a:prstGeom>
        </p:spPr>
        <p:txBody>
          <a:bodyPr vert="horz" lIns="0" tIns="0" rIns="0" bIns="0" anchor="b"/>
          <a:lstStyle>
            <a:lvl1pPr algn="l">
              <a:defRPr sz="2800" b="1" baseline="0">
                <a:solidFill>
                  <a:schemeClr val="tx1"/>
                </a:solidFill>
                <a:latin typeface="Arial" charset="0"/>
                <a:ea typeface="Arial" charset="0"/>
                <a:cs typeface="Arial" charset="0"/>
              </a:defRPr>
            </a:lvl1pPr>
          </a:lstStyle>
          <a:p>
            <a:r>
              <a:rPr lang="en-GB" dirty="0" smtClean="0"/>
              <a:t>Click to enter thank you / questions text</a:t>
            </a:r>
            <a:endParaRPr lang="en-US" dirty="0"/>
          </a:p>
        </p:txBody>
      </p:sp>
      <p:sp>
        <p:nvSpPr>
          <p:cNvPr id="10" name="Rectangle 9"/>
          <p:cNvSpPr/>
          <p:nvPr userDrawn="1"/>
        </p:nvSpPr>
        <p:spPr>
          <a:xfrm flipH="1">
            <a:off x="-2" y="0"/>
            <a:ext cx="3181817"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69112" y="6060681"/>
            <a:ext cx="4638908" cy="575568"/>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954742" y="357395"/>
            <a:ext cx="3593862" cy="1510545"/>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92866" y="3722257"/>
            <a:ext cx="1879825" cy="2409544"/>
          </a:xfrm>
          <a:prstGeom prst="rect">
            <a:avLst/>
          </a:prstGeom>
        </p:spPr>
      </p:pic>
    </p:spTree>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ME_questions_contact">
    <p:spTree>
      <p:nvGrpSpPr>
        <p:cNvPr id="1" name=""/>
        <p:cNvGrpSpPr/>
        <p:nvPr/>
      </p:nvGrpSpPr>
      <p:grpSpPr>
        <a:xfrm>
          <a:off x="0" y="0"/>
          <a:ext cx="0" cy="0"/>
          <a:chOff x="0" y="0"/>
          <a:chExt cx="0" cy="0"/>
        </a:xfrm>
      </p:grpSpPr>
      <p:sp>
        <p:nvSpPr>
          <p:cNvPr id="18" name="Rectangle 17"/>
          <p:cNvSpPr/>
          <p:nvPr userDrawn="1"/>
        </p:nvSpPr>
        <p:spPr>
          <a:xfrm flipH="1">
            <a:off x="0" y="0"/>
            <a:ext cx="353921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itle 2"/>
          <p:cNvSpPr>
            <a:spLocks noGrp="1"/>
          </p:cNvSpPr>
          <p:nvPr>
            <p:ph type="title" hasCustomPrompt="1"/>
          </p:nvPr>
        </p:nvSpPr>
        <p:spPr>
          <a:xfrm>
            <a:off x="3907464" y="2692413"/>
            <a:ext cx="5596538" cy="876031"/>
          </a:xfrm>
          <a:prstGeom prst="rect">
            <a:avLst/>
          </a:prstGeom>
        </p:spPr>
        <p:txBody>
          <a:bodyPr vert="horz" lIns="0" tIns="0" rIns="0" bIns="0" anchor="b"/>
          <a:lstStyle>
            <a:lvl1pPr algn="l">
              <a:defRPr sz="2800" b="1" baseline="0">
                <a:solidFill>
                  <a:schemeClr val="tx1"/>
                </a:solidFill>
                <a:latin typeface="Arial" charset="0"/>
                <a:ea typeface="Arial" charset="0"/>
                <a:cs typeface="Arial" charset="0"/>
              </a:defRPr>
            </a:lvl1pPr>
          </a:lstStyle>
          <a:p>
            <a:r>
              <a:rPr lang="en-GB" dirty="0" smtClean="0"/>
              <a:t>Click to enter thank you / questions text</a:t>
            </a:r>
            <a:endParaRPr lang="en-US" dirty="0"/>
          </a:p>
        </p:txBody>
      </p:sp>
      <p:sp>
        <p:nvSpPr>
          <p:cNvPr id="10" name="Rectangle 9"/>
          <p:cNvSpPr/>
          <p:nvPr userDrawn="1"/>
        </p:nvSpPr>
        <p:spPr>
          <a:xfrm flipH="1">
            <a:off x="-2" y="0"/>
            <a:ext cx="3181817"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69112" y="6060681"/>
            <a:ext cx="4638908" cy="575568"/>
          </a:xfrm>
          <a:prstGeom prst="rect">
            <a:avLst/>
          </a:prstGeom>
        </p:spPr>
      </p:pic>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16629" y="3732417"/>
            <a:ext cx="2242539" cy="2278420"/>
          </a:xfrm>
          <a:prstGeom prst="rect">
            <a:avLst/>
          </a:prstGeom>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954742" y="357395"/>
            <a:ext cx="3593862" cy="1510545"/>
          </a:xfrm>
          <a:prstGeom prst="rect">
            <a:avLst/>
          </a:prstGeom>
        </p:spPr>
      </p:pic>
    </p:spTree>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E_title_image_2">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9906000" cy="3140941"/>
          </a:xfrm>
          <a:prstGeom prst="rect">
            <a:avLst/>
          </a:prstGeom>
          <a:noFill/>
          <a:ln>
            <a:noFill/>
          </a:ln>
        </p:spPr>
      </p:pic>
      <p:sp>
        <p:nvSpPr>
          <p:cNvPr id="3" name="Rectangle 2"/>
          <p:cNvSpPr/>
          <p:nvPr userDrawn="1"/>
        </p:nvSpPr>
        <p:spPr>
          <a:xfrm flipH="1">
            <a:off x="0" y="0"/>
            <a:ext cx="9906000" cy="3140941"/>
          </a:xfrm>
          <a:prstGeom prst="rect">
            <a:avLst/>
          </a:prstGeom>
          <a:solidFill>
            <a:srgbClr val="000000">
              <a:alpha val="22353"/>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2"/>
          <p:cNvSpPr>
            <a:spLocks noGrp="1"/>
          </p:cNvSpPr>
          <p:nvPr>
            <p:ph type="title" hasCustomPrompt="1"/>
          </p:nvPr>
        </p:nvSpPr>
        <p:spPr>
          <a:xfrm>
            <a:off x="357392" y="1907523"/>
            <a:ext cx="5239956" cy="876031"/>
          </a:xfrm>
          <a:prstGeom prst="rect">
            <a:avLst/>
          </a:prstGeom>
        </p:spPr>
        <p:txBody>
          <a:bodyPr vert="horz" lIns="0" tIns="0" rIns="0" bIns="0" anchor="b"/>
          <a:lstStyle>
            <a:lvl1pPr algn="l">
              <a:defRPr sz="3200" b="1" baseline="0">
                <a:solidFill>
                  <a:schemeClr val="bg1"/>
                </a:solidFill>
                <a:latin typeface="Arial" charset="0"/>
                <a:ea typeface="Arial" charset="0"/>
                <a:cs typeface="Arial" charset="0"/>
              </a:defRPr>
            </a:lvl1pPr>
          </a:lstStyle>
          <a:p>
            <a:r>
              <a:rPr lang="en-GB" dirty="0" smtClean="0"/>
              <a:t>Click to enter title</a:t>
            </a:r>
            <a:br>
              <a:rPr lang="en-GB" dirty="0" smtClean="0"/>
            </a:br>
            <a:r>
              <a:rPr lang="en-GB" dirty="0" smtClean="0"/>
              <a:t>up to two lines</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54741" y="369725"/>
            <a:ext cx="3593866" cy="1509424"/>
          </a:xfrm>
          <a:prstGeom prst="rect">
            <a:avLst/>
          </a:prstGeom>
        </p:spPr>
      </p:pic>
      <p:sp>
        <p:nvSpPr>
          <p:cNvPr id="11" name="Text Placeholder 18"/>
          <p:cNvSpPr>
            <a:spLocks noGrp="1"/>
          </p:cNvSpPr>
          <p:nvPr>
            <p:ph type="body" sz="quarter" idx="10" hasCustomPrompt="1"/>
          </p:nvPr>
        </p:nvSpPr>
        <p:spPr>
          <a:xfrm>
            <a:off x="357392" y="4322330"/>
            <a:ext cx="9191215" cy="1519712"/>
          </a:xfrm>
          <a:prstGeom prst="rect">
            <a:avLst/>
          </a:prstGeom>
        </p:spPr>
        <p:txBody>
          <a:bodyPr vert="horz" lIns="0" tIns="0" rIns="0" bIns="0"/>
          <a:lstStyle>
            <a:lvl1pPr marL="0" indent="0">
              <a:buNone/>
              <a:defRPr sz="2000" b="0" baseline="0">
                <a:solidFill>
                  <a:schemeClr val="tx1"/>
                </a:solidFill>
                <a:latin typeface="Arial" charset="0"/>
                <a:ea typeface="Arial" charset="0"/>
                <a:cs typeface="Arial" charset="0"/>
              </a:defRPr>
            </a:lvl1pPr>
            <a:lvl2pPr marL="457113" indent="0">
              <a:buNone/>
              <a:defRPr sz="1500" b="1"/>
            </a:lvl2pPr>
            <a:lvl3pPr marL="914227" indent="0">
              <a:buNone/>
              <a:defRPr sz="1500" b="1"/>
            </a:lvl3pPr>
            <a:lvl4pPr marL="1371341" indent="0">
              <a:buNone/>
              <a:defRPr sz="1500" b="1"/>
            </a:lvl4pPr>
            <a:lvl5pPr marL="1828452" indent="0">
              <a:buNone/>
              <a:defRPr sz="1500" b="1"/>
            </a:lvl5pPr>
          </a:lstStyle>
          <a:p>
            <a:pPr lvl="0"/>
            <a:r>
              <a:rPr lang="en-GB" dirty="0" smtClean="0"/>
              <a:t>Click to enter author </a:t>
            </a:r>
            <a:r>
              <a:rPr lang="en-GB" smtClean="0"/>
              <a:t>and date</a:t>
            </a:r>
            <a:endParaRPr lang="en-GB" dirty="0" smtClean="0"/>
          </a:p>
        </p:txBody>
      </p:sp>
      <p:sp>
        <p:nvSpPr>
          <p:cNvPr id="12" name="Text Placeholder 18"/>
          <p:cNvSpPr>
            <a:spLocks noGrp="1"/>
          </p:cNvSpPr>
          <p:nvPr>
            <p:ph type="body" sz="quarter" idx="11" hasCustomPrompt="1"/>
          </p:nvPr>
        </p:nvSpPr>
        <p:spPr>
          <a:xfrm>
            <a:off x="357392" y="3482288"/>
            <a:ext cx="9191215" cy="498697"/>
          </a:xfrm>
          <a:prstGeom prst="rect">
            <a:avLst/>
          </a:prstGeom>
        </p:spPr>
        <p:txBody>
          <a:bodyPr vert="horz" lIns="0" tIns="0" rIns="0" bIns="0"/>
          <a:lstStyle>
            <a:lvl1pPr marL="0" indent="0">
              <a:buNone/>
              <a:defRPr sz="3200" b="1" baseline="0">
                <a:solidFill>
                  <a:schemeClr val="tx1"/>
                </a:solidFill>
                <a:latin typeface="Arial" charset="0"/>
                <a:ea typeface="Arial" charset="0"/>
                <a:cs typeface="Arial" charset="0"/>
              </a:defRPr>
            </a:lvl1pPr>
            <a:lvl2pPr marL="457113" indent="0">
              <a:buNone/>
              <a:defRPr sz="1500" b="1"/>
            </a:lvl2pPr>
            <a:lvl3pPr marL="914227" indent="0">
              <a:buNone/>
              <a:defRPr sz="1500" b="1"/>
            </a:lvl3pPr>
            <a:lvl4pPr marL="1371341" indent="0">
              <a:buNone/>
              <a:defRPr sz="1500" b="1"/>
            </a:lvl4pPr>
            <a:lvl5pPr marL="1828452" indent="0">
              <a:buNone/>
              <a:defRPr sz="1500" b="1"/>
            </a:lvl5pPr>
          </a:lstStyle>
          <a:p>
            <a:pPr lvl="0"/>
            <a:r>
              <a:rPr lang="en-GB" dirty="0" smtClean="0"/>
              <a:t>Click to </a:t>
            </a:r>
            <a:r>
              <a:rPr lang="en-GB" smtClean="0"/>
              <a:t>enter subtitle</a:t>
            </a:r>
            <a:endParaRPr lang="en-US" dirty="0"/>
          </a:p>
        </p:txBody>
      </p:sp>
    </p:spTree>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E_questions_contact">
    <p:spTree>
      <p:nvGrpSpPr>
        <p:cNvPr id="1" name=""/>
        <p:cNvGrpSpPr/>
        <p:nvPr/>
      </p:nvGrpSpPr>
      <p:grpSpPr>
        <a:xfrm>
          <a:off x="0" y="0"/>
          <a:ext cx="0" cy="0"/>
          <a:chOff x="0" y="0"/>
          <a:chExt cx="0" cy="0"/>
        </a:xfrm>
      </p:grpSpPr>
      <p:sp>
        <p:nvSpPr>
          <p:cNvPr id="18" name="Rectangle 17"/>
          <p:cNvSpPr/>
          <p:nvPr userDrawn="1"/>
        </p:nvSpPr>
        <p:spPr>
          <a:xfrm flipH="1">
            <a:off x="0" y="0"/>
            <a:ext cx="353921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itle 2"/>
          <p:cNvSpPr>
            <a:spLocks noGrp="1"/>
          </p:cNvSpPr>
          <p:nvPr>
            <p:ph type="title" hasCustomPrompt="1"/>
          </p:nvPr>
        </p:nvSpPr>
        <p:spPr>
          <a:xfrm>
            <a:off x="3907464" y="2692413"/>
            <a:ext cx="5596538" cy="876031"/>
          </a:xfrm>
          <a:prstGeom prst="rect">
            <a:avLst/>
          </a:prstGeom>
        </p:spPr>
        <p:txBody>
          <a:bodyPr vert="horz" lIns="0" tIns="0" rIns="0" bIns="0" anchor="b"/>
          <a:lstStyle>
            <a:lvl1pPr algn="l">
              <a:defRPr sz="2800" b="1" baseline="0">
                <a:solidFill>
                  <a:schemeClr val="tx1"/>
                </a:solidFill>
                <a:latin typeface="Arial" charset="0"/>
                <a:ea typeface="Arial" charset="0"/>
                <a:cs typeface="Arial" charset="0"/>
              </a:defRPr>
            </a:lvl1pPr>
          </a:lstStyle>
          <a:p>
            <a:r>
              <a:rPr lang="en-GB" dirty="0" smtClean="0"/>
              <a:t>Click to enter thank you / questions text</a:t>
            </a:r>
            <a:endParaRPr lang="en-US" dirty="0"/>
          </a:p>
        </p:txBody>
      </p:sp>
      <p:sp>
        <p:nvSpPr>
          <p:cNvPr id="10" name="Rectangle 9"/>
          <p:cNvSpPr/>
          <p:nvPr userDrawn="1"/>
        </p:nvSpPr>
        <p:spPr>
          <a:xfrm flipH="1">
            <a:off x="-2" y="0"/>
            <a:ext cx="3181817"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69112" y="6060681"/>
            <a:ext cx="4638908" cy="575568"/>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954742" y="357395"/>
            <a:ext cx="3593862" cy="1510545"/>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26184" y="3626468"/>
            <a:ext cx="1771976" cy="2316140"/>
          </a:xfrm>
          <a:prstGeom prst="rect">
            <a:avLst/>
          </a:prstGeom>
        </p:spPr>
      </p:pic>
    </p:spTree>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ME_questions_contact">
    <p:spTree>
      <p:nvGrpSpPr>
        <p:cNvPr id="1" name=""/>
        <p:cNvGrpSpPr/>
        <p:nvPr/>
      </p:nvGrpSpPr>
      <p:grpSpPr>
        <a:xfrm>
          <a:off x="0" y="0"/>
          <a:ext cx="0" cy="0"/>
          <a:chOff x="0" y="0"/>
          <a:chExt cx="0" cy="0"/>
        </a:xfrm>
      </p:grpSpPr>
      <p:sp>
        <p:nvSpPr>
          <p:cNvPr id="18" name="Rectangle 17"/>
          <p:cNvSpPr/>
          <p:nvPr userDrawn="1"/>
        </p:nvSpPr>
        <p:spPr>
          <a:xfrm flipH="1">
            <a:off x="0" y="0"/>
            <a:ext cx="353921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itle 2"/>
          <p:cNvSpPr>
            <a:spLocks noGrp="1"/>
          </p:cNvSpPr>
          <p:nvPr>
            <p:ph type="title" hasCustomPrompt="1"/>
          </p:nvPr>
        </p:nvSpPr>
        <p:spPr>
          <a:xfrm>
            <a:off x="3907464" y="2692413"/>
            <a:ext cx="5596538" cy="876031"/>
          </a:xfrm>
          <a:prstGeom prst="rect">
            <a:avLst/>
          </a:prstGeom>
        </p:spPr>
        <p:txBody>
          <a:bodyPr vert="horz" lIns="0" tIns="0" rIns="0" bIns="0" anchor="b"/>
          <a:lstStyle>
            <a:lvl1pPr algn="l">
              <a:defRPr sz="2800" b="1" baseline="0">
                <a:solidFill>
                  <a:schemeClr val="tx1"/>
                </a:solidFill>
                <a:latin typeface="Arial" charset="0"/>
                <a:ea typeface="Arial" charset="0"/>
                <a:cs typeface="Arial" charset="0"/>
              </a:defRPr>
            </a:lvl1pPr>
          </a:lstStyle>
          <a:p>
            <a:r>
              <a:rPr lang="en-GB" dirty="0" smtClean="0"/>
              <a:t>Click to enter thank you / questions text</a:t>
            </a:r>
            <a:endParaRPr lang="en-US" dirty="0"/>
          </a:p>
        </p:txBody>
      </p:sp>
      <p:sp>
        <p:nvSpPr>
          <p:cNvPr id="10" name="Rectangle 9"/>
          <p:cNvSpPr/>
          <p:nvPr userDrawn="1"/>
        </p:nvSpPr>
        <p:spPr>
          <a:xfrm flipH="1">
            <a:off x="-2" y="0"/>
            <a:ext cx="3181817"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69112" y="6060681"/>
            <a:ext cx="4638908" cy="575568"/>
          </a:xfrm>
          <a:prstGeom prst="rect">
            <a:avLst/>
          </a:prstGeom>
        </p:spPr>
      </p:pic>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16629" y="3732417"/>
            <a:ext cx="2242539" cy="2278420"/>
          </a:xfrm>
          <a:prstGeom prst="rect">
            <a:avLst/>
          </a:prstGeom>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954742" y="357395"/>
            <a:ext cx="3593862" cy="1510545"/>
          </a:xfrm>
          <a:prstGeom prst="rect">
            <a:avLst/>
          </a:prstGeom>
        </p:spPr>
      </p:pic>
    </p:spTree>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E_logo">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84556" y="2181326"/>
            <a:ext cx="5936889" cy="2495349"/>
          </a:xfrm>
          <a:prstGeom prst="rect">
            <a:avLst/>
          </a:prstGeom>
        </p:spPr>
      </p:pic>
    </p:spTree>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E_grid">
    <p:spTree>
      <p:nvGrpSpPr>
        <p:cNvPr id="1" name=""/>
        <p:cNvGrpSpPr/>
        <p:nvPr/>
      </p:nvGrpSpPr>
      <p:grpSpPr>
        <a:xfrm>
          <a:off x="0" y="0"/>
          <a:ext cx="0" cy="0"/>
          <a:chOff x="0" y="0"/>
          <a:chExt cx="0" cy="0"/>
        </a:xfrm>
      </p:grpSpPr>
      <p:sp>
        <p:nvSpPr>
          <p:cNvPr id="17" name="Rectangle 16"/>
          <p:cNvSpPr/>
          <p:nvPr userDrawn="1"/>
        </p:nvSpPr>
        <p:spPr>
          <a:xfrm>
            <a:off x="-2" y="6896488"/>
            <a:ext cx="357394" cy="54648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23" tIns="45711" rIns="91423" bIns="45711" rtlCol="0" anchor="ctr"/>
          <a:lstStyle/>
          <a:p>
            <a:pPr algn="ctr"/>
            <a:endParaRPr lang="en-US"/>
          </a:p>
        </p:txBody>
      </p:sp>
      <p:sp>
        <p:nvSpPr>
          <p:cNvPr id="13" name="Rectangle 12"/>
          <p:cNvSpPr/>
          <p:nvPr userDrawn="1"/>
        </p:nvSpPr>
        <p:spPr>
          <a:xfrm>
            <a:off x="-2" y="-584968"/>
            <a:ext cx="357394" cy="54648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23" tIns="45711" rIns="91423" bIns="45711" rtlCol="0" anchor="ctr"/>
          <a:lstStyle/>
          <a:p>
            <a:pPr algn="ctr"/>
            <a:endParaRPr lang="en-US"/>
          </a:p>
        </p:txBody>
      </p:sp>
      <p:sp>
        <p:nvSpPr>
          <p:cNvPr id="14" name="Rectangle 13"/>
          <p:cNvSpPr/>
          <p:nvPr userDrawn="1"/>
        </p:nvSpPr>
        <p:spPr>
          <a:xfrm>
            <a:off x="3181818" y="6896488"/>
            <a:ext cx="357394" cy="54648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23" tIns="45711" rIns="91423" bIns="45711" rtlCol="0" anchor="ctr"/>
          <a:lstStyle/>
          <a:p>
            <a:pPr algn="ctr"/>
            <a:endParaRPr lang="en-US"/>
          </a:p>
        </p:txBody>
      </p:sp>
      <p:sp>
        <p:nvSpPr>
          <p:cNvPr id="15" name="Rectangle 14"/>
          <p:cNvSpPr/>
          <p:nvPr userDrawn="1"/>
        </p:nvSpPr>
        <p:spPr>
          <a:xfrm>
            <a:off x="3181818" y="-584968"/>
            <a:ext cx="357394" cy="54648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23" tIns="45711" rIns="91423" bIns="45711" rtlCol="0" anchor="ctr"/>
          <a:lstStyle/>
          <a:p>
            <a:pPr algn="ctr"/>
            <a:endParaRPr lang="en-US"/>
          </a:p>
        </p:txBody>
      </p:sp>
      <p:sp>
        <p:nvSpPr>
          <p:cNvPr id="21" name="Rectangle 20"/>
          <p:cNvSpPr/>
          <p:nvPr userDrawn="1"/>
        </p:nvSpPr>
        <p:spPr>
          <a:xfrm>
            <a:off x="6366786" y="6896488"/>
            <a:ext cx="357394" cy="54648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23" tIns="45711" rIns="91423" bIns="45711" rtlCol="0" anchor="ctr"/>
          <a:lstStyle/>
          <a:p>
            <a:pPr algn="ctr"/>
            <a:endParaRPr lang="en-US"/>
          </a:p>
        </p:txBody>
      </p:sp>
      <p:sp>
        <p:nvSpPr>
          <p:cNvPr id="22" name="Rectangle 21"/>
          <p:cNvSpPr/>
          <p:nvPr userDrawn="1"/>
        </p:nvSpPr>
        <p:spPr>
          <a:xfrm>
            <a:off x="6366786" y="-584968"/>
            <a:ext cx="357394" cy="54648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23" tIns="45711" rIns="91423" bIns="45711" rtlCol="0" anchor="ctr"/>
          <a:lstStyle/>
          <a:p>
            <a:pPr algn="ctr"/>
            <a:endParaRPr lang="en-US"/>
          </a:p>
        </p:txBody>
      </p:sp>
      <p:sp>
        <p:nvSpPr>
          <p:cNvPr id="23" name="Rectangle 22"/>
          <p:cNvSpPr/>
          <p:nvPr userDrawn="1"/>
        </p:nvSpPr>
        <p:spPr>
          <a:xfrm>
            <a:off x="9548606" y="6896488"/>
            <a:ext cx="357394" cy="54648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23" tIns="45711" rIns="91423" bIns="45711" rtlCol="0" anchor="ctr"/>
          <a:lstStyle/>
          <a:p>
            <a:pPr algn="ctr"/>
            <a:endParaRPr lang="en-US"/>
          </a:p>
        </p:txBody>
      </p:sp>
      <p:sp>
        <p:nvSpPr>
          <p:cNvPr id="24" name="Rectangle 23"/>
          <p:cNvSpPr/>
          <p:nvPr userDrawn="1"/>
        </p:nvSpPr>
        <p:spPr>
          <a:xfrm>
            <a:off x="9548606" y="-584968"/>
            <a:ext cx="357394" cy="54648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23" tIns="45711" rIns="91423" bIns="45711" rtlCol="0" anchor="ctr"/>
          <a:lstStyle/>
          <a:p>
            <a:pPr algn="ctr"/>
            <a:endParaRPr lang="en-US"/>
          </a:p>
        </p:txBody>
      </p:sp>
      <p:sp>
        <p:nvSpPr>
          <p:cNvPr id="25" name="Rectangle 24"/>
          <p:cNvSpPr/>
          <p:nvPr userDrawn="1"/>
        </p:nvSpPr>
        <p:spPr>
          <a:xfrm rot="5400000">
            <a:off x="-490425" y="6406063"/>
            <a:ext cx="357395" cy="54648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23" tIns="45711" rIns="91423" bIns="45711" rtlCol="0" anchor="ctr"/>
          <a:lstStyle/>
          <a:p>
            <a:pPr algn="ctr"/>
            <a:endParaRPr lang="en-US"/>
          </a:p>
        </p:txBody>
      </p:sp>
      <p:sp>
        <p:nvSpPr>
          <p:cNvPr id="26" name="Rectangle 25"/>
          <p:cNvSpPr/>
          <p:nvPr userDrawn="1"/>
        </p:nvSpPr>
        <p:spPr>
          <a:xfrm rot="5400000">
            <a:off x="10039032" y="6406063"/>
            <a:ext cx="357395" cy="54648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23" tIns="45711" rIns="91423" bIns="45711" rtlCol="0" anchor="ctr"/>
          <a:lstStyle/>
          <a:p>
            <a:pPr algn="ctr"/>
            <a:endParaRPr lang="en-US"/>
          </a:p>
        </p:txBody>
      </p:sp>
      <p:sp>
        <p:nvSpPr>
          <p:cNvPr id="27" name="Rectangle 26"/>
          <p:cNvSpPr/>
          <p:nvPr userDrawn="1"/>
        </p:nvSpPr>
        <p:spPr>
          <a:xfrm rot="5400000">
            <a:off x="-490425" y="-94544"/>
            <a:ext cx="357395" cy="54648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23" tIns="45711" rIns="91423" bIns="45711" rtlCol="0" anchor="ctr"/>
          <a:lstStyle/>
          <a:p>
            <a:pPr algn="ctr"/>
            <a:endParaRPr lang="en-US"/>
          </a:p>
        </p:txBody>
      </p:sp>
      <p:sp>
        <p:nvSpPr>
          <p:cNvPr id="28" name="Rectangle 27"/>
          <p:cNvSpPr/>
          <p:nvPr userDrawn="1"/>
        </p:nvSpPr>
        <p:spPr>
          <a:xfrm rot="5400000">
            <a:off x="10039032" y="-94544"/>
            <a:ext cx="357395" cy="54648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23" tIns="45711" rIns="91423" bIns="45711" rtlCol="0" anchor="ctr"/>
          <a:lstStyle/>
          <a:p>
            <a:pPr algn="ctr"/>
            <a:endParaRPr lang="en-US"/>
          </a:p>
        </p:txBody>
      </p:sp>
      <p:sp>
        <p:nvSpPr>
          <p:cNvPr id="30" name="Rectangle 29"/>
          <p:cNvSpPr/>
          <p:nvPr userDrawn="1"/>
        </p:nvSpPr>
        <p:spPr>
          <a:xfrm rot="5400000">
            <a:off x="-490427" y="1018201"/>
            <a:ext cx="357395" cy="54648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23" tIns="45711" rIns="91423" bIns="45711" rtlCol="0" anchor="ctr"/>
          <a:lstStyle/>
          <a:p>
            <a:pPr algn="ctr"/>
            <a:endParaRPr lang="en-US"/>
          </a:p>
        </p:txBody>
      </p:sp>
      <p:sp>
        <p:nvSpPr>
          <p:cNvPr id="31" name="Rectangle 30"/>
          <p:cNvSpPr/>
          <p:nvPr userDrawn="1"/>
        </p:nvSpPr>
        <p:spPr>
          <a:xfrm rot="5400000">
            <a:off x="10039030" y="1018201"/>
            <a:ext cx="357395" cy="54648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23" tIns="45711" rIns="91423" bIns="45711" rtlCol="0" anchor="ctr"/>
          <a:lstStyle/>
          <a:p>
            <a:pPr algn="ctr"/>
            <a:endParaRPr lang="en-US"/>
          </a:p>
        </p:txBody>
      </p:sp>
      <p:sp>
        <p:nvSpPr>
          <p:cNvPr id="34" name="Rectangle 33"/>
          <p:cNvSpPr/>
          <p:nvPr userDrawn="1"/>
        </p:nvSpPr>
        <p:spPr>
          <a:xfrm rot="5400000">
            <a:off x="-490423" y="3711838"/>
            <a:ext cx="357395" cy="54648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23" tIns="45711" rIns="91423" bIns="45711" rtlCol="0" anchor="ctr"/>
          <a:lstStyle/>
          <a:p>
            <a:pPr algn="ctr"/>
            <a:endParaRPr lang="en-US"/>
          </a:p>
        </p:txBody>
      </p:sp>
      <p:sp>
        <p:nvSpPr>
          <p:cNvPr id="35" name="Rectangle 34"/>
          <p:cNvSpPr/>
          <p:nvPr userDrawn="1"/>
        </p:nvSpPr>
        <p:spPr>
          <a:xfrm rot="5400000">
            <a:off x="10039034" y="3711838"/>
            <a:ext cx="357395" cy="54648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23" tIns="45711" rIns="91423" bIns="45711" rtlCol="0" anchor="ctr"/>
          <a:lstStyle/>
          <a:p>
            <a:pPr algn="ctr"/>
            <a:endParaRPr lang="en-US"/>
          </a:p>
        </p:txBody>
      </p:sp>
      <p:sp>
        <p:nvSpPr>
          <p:cNvPr id="36" name="Rectangle 35"/>
          <p:cNvSpPr/>
          <p:nvPr userDrawn="1"/>
        </p:nvSpPr>
        <p:spPr>
          <a:xfrm>
            <a:off x="4774303" y="-584968"/>
            <a:ext cx="357394" cy="54648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23" tIns="45711" rIns="91423" bIns="45711" rtlCol="0" anchor="ctr"/>
          <a:lstStyle/>
          <a:p>
            <a:pPr algn="ctr"/>
            <a:endParaRPr lang="en-US"/>
          </a:p>
        </p:txBody>
      </p:sp>
      <p:sp>
        <p:nvSpPr>
          <p:cNvPr id="37" name="Rectangle 36"/>
          <p:cNvSpPr/>
          <p:nvPr userDrawn="1"/>
        </p:nvSpPr>
        <p:spPr>
          <a:xfrm>
            <a:off x="4774303" y="6896488"/>
            <a:ext cx="357394" cy="54648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23" tIns="45711" rIns="91423" bIns="45711" rtlCol="0" anchor="ctr"/>
          <a:lstStyle/>
          <a:p>
            <a:pPr algn="ctr"/>
            <a:endParaRPr lang="en-US"/>
          </a:p>
        </p:txBody>
      </p:sp>
      <p:sp>
        <p:nvSpPr>
          <p:cNvPr id="39" name="Rectangle 38"/>
          <p:cNvSpPr/>
          <p:nvPr userDrawn="1"/>
        </p:nvSpPr>
        <p:spPr>
          <a:xfrm>
            <a:off x="3181818" y="4"/>
            <a:ext cx="357394" cy="6857996"/>
          </a:xfrm>
          <a:prstGeom prst="rect">
            <a:avLst/>
          </a:prstGeom>
          <a:solidFill>
            <a:schemeClr val="bg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23" tIns="45711" rIns="91423" bIns="45711" rtlCol="0" anchor="ctr"/>
          <a:lstStyle/>
          <a:p>
            <a:pPr algn="ctr"/>
            <a:endParaRPr lang="en-US"/>
          </a:p>
        </p:txBody>
      </p:sp>
      <p:sp>
        <p:nvSpPr>
          <p:cNvPr id="40" name="Rectangle 39"/>
          <p:cNvSpPr/>
          <p:nvPr userDrawn="1"/>
        </p:nvSpPr>
        <p:spPr>
          <a:xfrm>
            <a:off x="4774303" y="4"/>
            <a:ext cx="357394" cy="6857996"/>
          </a:xfrm>
          <a:prstGeom prst="rect">
            <a:avLst/>
          </a:prstGeom>
          <a:solidFill>
            <a:schemeClr val="bg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23" tIns="45711" rIns="91423" bIns="45711" rtlCol="0" anchor="ctr"/>
          <a:lstStyle/>
          <a:p>
            <a:pPr algn="ctr"/>
            <a:endParaRPr lang="en-US"/>
          </a:p>
        </p:txBody>
      </p:sp>
      <p:sp>
        <p:nvSpPr>
          <p:cNvPr id="41" name="Rectangle 40"/>
          <p:cNvSpPr/>
          <p:nvPr userDrawn="1"/>
        </p:nvSpPr>
        <p:spPr>
          <a:xfrm>
            <a:off x="6366786" y="4"/>
            <a:ext cx="357394" cy="6857996"/>
          </a:xfrm>
          <a:prstGeom prst="rect">
            <a:avLst/>
          </a:prstGeom>
          <a:solidFill>
            <a:schemeClr val="bg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23" tIns="45711" rIns="91423" bIns="45711" rtlCol="0" anchor="ctr"/>
          <a:lstStyle/>
          <a:p>
            <a:pPr algn="ctr"/>
            <a:endParaRPr lang="en-US"/>
          </a:p>
        </p:txBody>
      </p:sp>
      <p:sp>
        <p:nvSpPr>
          <p:cNvPr id="42" name="Rectangle 41"/>
          <p:cNvSpPr/>
          <p:nvPr userDrawn="1"/>
        </p:nvSpPr>
        <p:spPr>
          <a:xfrm>
            <a:off x="9548606" y="4"/>
            <a:ext cx="357394" cy="6857996"/>
          </a:xfrm>
          <a:prstGeom prst="rect">
            <a:avLst/>
          </a:prstGeom>
          <a:solidFill>
            <a:schemeClr val="bg1">
              <a:lumMod val="75000"/>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lIns="91423" tIns="45711" rIns="91423" bIns="45711" rtlCol="0" anchor="ctr"/>
          <a:lstStyle/>
          <a:p>
            <a:pPr algn="ctr"/>
            <a:endParaRPr lang="en-US"/>
          </a:p>
        </p:txBody>
      </p:sp>
      <p:sp>
        <p:nvSpPr>
          <p:cNvPr id="43" name="Rectangle 42"/>
          <p:cNvSpPr/>
          <p:nvPr userDrawn="1"/>
        </p:nvSpPr>
        <p:spPr>
          <a:xfrm>
            <a:off x="0" y="4"/>
            <a:ext cx="357394" cy="6857996"/>
          </a:xfrm>
          <a:prstGeom prst="rect">
            <a:avLst/>
          </a:prstGeom>
          <a:solidFill>
            <a:schemeClr val="bg1">
              <a:lumMod val="75000"/>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lIns="91423" tIns="45711" rIns="91423" bIns="45711" rtlCol="0" anchor="ctr"/>
          <a:lstStyle/>
          <a:p>
            <a:pPr algn="ctr"/>
            <a:endParaRPr lang="en-US"/>
          </a:p>
        </p:txBody>
      </p:sp>
      <p:sp>
        <p:nvSpPr>
          <p:cNvPr id="44" name="Rectangle 43"/>
          <p:cNvSpPr/>
          <p:nvPr userDrawn="1"/>
        </p:nvSpPr>
        <p:spPr>
          <a:xfrm rot="5400000">
            <a:off x="4774303" y="-4774299"/>
            <a:ext cx="357394" cy="9906000"/>
          </a:xfrm>
          <a:prstGeom prst="rect">
            <a:avLst/>
          </a:prstGeom>
          <a:solidFill>
            <a:schemeClr val="bg1">
              <a:lumMod val="75000"/>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lIns="91423" tIns="45711" rIns="91423" bIns="45711" rtlCol="0" anchor="ctr"/>
          <a:lstStyle/>
          <a:p>
            <a:pPr algn="ctr"/>
            <a:endParaRPr lang="en-US"/>
          </a:p>
        </p:txBody>
      </p:sp>
      <p:sp>
        <p:nvSpPr>
          <p:cNvPr id="45" name="Rectangle 44"/>
          <p:cNvSpPr/>
          <p:nvPr userDrawn="1"/>
        </p:nvSpPr>
        <p:spPr>
          <a:xfrm rot="5400000">
            <a:off x="4774303" y="1726303"/>
            <a:ext cx="357394" cy="9906000"/>
          </a:xfrm>
          <a:prstGeom prst="rect">
            <a:avLst/>
          </a:prstGeom>
          <a:solidFill>
            <a:schemeClr val="bg1">
              <a:lumMod val="75000"/>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lIns="91423" tIns="45711" rIns="91423" bIns="45711" rtlCol="0" anchor="ctr"/>
          <a:lstStyle/>
          <a:p>
            <a:pPr algn="ctr"/>
            <a:endParaRPr lang="en-US"/>
          </a:p>
        </p:txBody>
      </p:sp>
      <p:sp>
        <p:nvSpPr>
          <p:cNvPr id="46" name="Rectangle 45"/>
          <p:cNvSpPr/>
          <p:nvPr userDrawn="1"/>
        </p:nvSpPr>
        <p:spPr>
          <a:xfrm rot="5400000">
            <a:off x="4774307" y="-3660973"/>
            <a:ext cx="357394" cy="9906001"/>
          </a:xfrm>
          <a:prstGeom prst="rect">
            <a:avLst/>
          </a:prstGeom>
          <a:solidFill>
            <a:schemeClr val="bg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23" tIns="45711" rIns="91423" bIns="45711" rtlCol="0" anchor="ctr"/>
          <a:lstStyle/>
          <a:p>
            <a:pPr algn="ctr"/>
            <a:endParaRPr lang="en-US"/>
          </a:p>
        </p:txBody>
      </p:sp>
      <p:sp>
        <p:nvSpPr>
          <p:cNvPr id="47" name="Rectangle 46"/>
          <p:cNvSpPr/>
          <p:nvPr userDrawn="1"/>
        </p:nvSpPr>
        <p:spPr>
          <a:xfrm rot="5400000">
            <a:off x="4774309" y="-967918"/>
            <a:ext cx="357394" cy="9906001"/>
          </a:xfrm>
          <a:prstGeom prst="rect">
            <a:avLst/>
          </a:prstGeom>
          <a:solidFill>
            <a:schemeClr val="bg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23" tIns="45711" rIns="91423" bIns="45711" rtlCol="0" anchor="ctr"/>
          <a:lstStyle/>
          <a:p>
            <a:pPr algn="ctr"/>
            <a:endParaRPr lang="en-US"/>
          </a:p>
        </p:txBody>
      </p:sp>
      <p:pic>
        <p:nvPicPr>
          <p:cNvPr id="32" name="Picture 3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50098" y="357396"/>
            <a:ext cx="1798505" cy="755934"/>
          </a:xfrm>
          <a:prstGeom prst="rect">
            <a:avLst/>
          </a:prstGeom>
        </p:spPr>
      </p:pic>
    </p:spTree>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E_title_image_3">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 y="0"/>
            <a:ext cx="9906003" cy="3140941"/>
          </a:xfrm>
          <a:prstGeom prst="rect">
            <a:avLst/>
          </a:prstGeom>
        </p:spPr>
      </p:pic>
      <p:sp>
        <p:nvSpPr>
          <p:cNvPr id="3" name="Rectangle 2"/>
          <p:cNvSpPr/>
          <p:nvPr userDrawn="1"/>
        </p:nvSpPr>
        <p:spPr>
          <a:xfrm flipH="1">
            <a:off x="0" y="0"/>
            <a:ext cx="9906000" cy="3140941"/>
          </a:xfrm>
          <a:prstGeom prst="rect">
            <a:avLst/>
          </a:prstGeom>
          <a:solidFill>
            <a:srgbClr val="000000">
              <a:alpha val="30588"/>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2"/>
          <p:cNvSpPr>
            <a:spLocks noGrp="1"/>
          </p:cNvSpPr>
          <p:nvPr>
            <p:ph type="title" hasCustomPrompt="1"/>
          </p:nvPr>
        </p:nvSpPr>
        <p:spPr>
          <a:xfrm>
            <a:off x="357391" y="1907523"/>
            <a:ext cx="5239955" cy="876031"/>
          </a:xfrm>
          <a:prstGeom prst="rect">
            <a:avLst/>
          </a:prstGeom>
        </p:spPr>
        <p:txBody>
          <a:bodyPr vert="horz" lIns="0" tIns="0" rIns="0" bIns="0" anchor="b"/>
          <a:lstStyle>
            <a:lvl1pPr algn="l">
              <a:defRPr sz="3200" b="1" baseline="0">
                <a:solidFill>
                  <a:schemeClr val="bg1"/>
                </a:solidFill>
                <a:latin typeface="Arial" charset="0"/>
                <a:ea typeface="Arial" charset="0"/>
                <a:cs typeface="Arial" charset="0"/>
              </a:defRPr>
            </a:lvl1pPr>
          </a:lstStyle>
          <a:p>
            <a:r>
              <a:rPr lang="en-GB" dirty="0" smtClean="0"/>
              <a:t>Click to enter title</a:t>
            </a:r>
            <a:br>
              <a:rPr lang="en-GB" dirty="0" smtClean="0"/>
            </a:br>
            <a:r>
              <a:rPr lang="en-GB" dirty="0" smtClean="0"/>
              <a:t>up to two lines</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54741" y="369725"/>
            <a:ext cx="3593866" cy="1509424"/>
          </a:xfrm>
          <a:prstGeom prst="rect">
            <a:avLst/>
          </a:prstGeom>
        </p:spPr>
      </p:pic>
      <p:sp>
        <p:nvSpPr>
          <p:cNvPr id="11" name="Text Placeholder 18"/>
          <p:cNvSpPr>
            <a:spLocks noGrp="1"/>
          </p:cNvSpPr>
          <p:nvPr>
            <p:ph type="body" sz="quarter" idx="10" hasCustomPrompt="1"/>
          </p:nvPr>
        </p:nvSpPr>
        <p:spPr>
          <a:xfrm>
            <a:off x="357392" y="4322330"/>
            <a:ext cx="9191215" cy="1519712"/>
          </a:xfrm>
          <a:prstGeom prst="rect">
            <a:avLst/>
          </a:prstGeom>
        </p:spPr>
        <p:txBody>
          <a:bodyPr vert="horz" lIns="0" tIns="0" rIns="0" bIns="0"/>
          <a:lstStyle>
            <a:lvl1pPr marL="0" indent="0">
              <a:buNone/>
              <a:defRPr sz="2000" b="0" baseline="0">
                <a:solidFill>
                  <a:schemeClr val="tx1"/>
                </a:solidFill>
                <a:latin typeface="Arial" charset="0"/>
                <a:ea typeface="Arial" charset="0"/>
                <a:cs typeface="Arial" charset="0"/>
              </a:defRPr>
            </a:lvl1pPr>
            <a:lvl2pPr marL="457113" indent="0">
              <a:buNone/>
              <a:defRPr sz="1500" b="1"/>
            </a:lvl2pPr>
            <a:lvl3pPr marL="914227" indent="0">
              <a:buNone/>
              <a:defRPr sz="1500" b="1"/>
            </a:lvl3pPr>
            <a:lvl4pPr marL="1371341" indent="0">
              <a:buNone/>
              <a:defRPr sz="1500" b="1"/>
            </a:lvl4pPr>
            <a:lvl5pPr marL="1828452" indent="0">
              <a:buNone/>
              <a:defRPr sz="1500" b="1"/>
            </a:lvl5pPr>
          </a:lstStyle>
          <a:p>
            <a:pPr lvl="0"/>
            <a:r>
              <a:rPr lang="en-GB" dirty="0" smtClean="0"/>
              <a:t>Click to enter author </a:t>
            </a:r>
            <a:r>
              <a:rPr lang="en-GB" smtClean="0"/>
              <a:t>and date</a:t>
            </a:r>
            <a:endParaRPr lang="en-GB" dirty="0" smtClean="0"/>
          </a:p>
        </p:txBody>
      </p:sp>
      <p:sp>
        <p:nvSpPr>
          <p:cNvPr id="12" name="Text Placeholder 18"/>
          <p:cNvSpPr>
            <a:spLocks noGrp="1"/>
          </p:cNvSpPr>
          <p:nvPr>
            <p:ph type="body" sz="quarter" idx="11" hasCustomPrompt="1"/>
          </p:nvPr>
        </p:nvSpPr>
        <p:spPr>
          <a:xfrm>
            <a:off x="357392" y="3482288"/>
            <a:ext cx="9191215" cy="498697"/>
          </a:xfrm>
          <a:prstGeom prst="rect">
            <a:avLst/>
          </a:prstGeom>
        </p:spPr>
        <p:txBody>
          <a:bodyPr vert="horz" lIns="0" tIns="0" rIns="0" bIns="0"/>
          <a:lstStyle>
            <a:lvl1pPr marL="0" indent="0">
              <a:buNone/>
              <a:defRPr sz="3200" b="1" baseline="0">
                <a:solidFill>
                  <a:schemeClr val="tx1"/>
                </a:solidFill>
                <a:latin typeface="Arial" charset="0"/>
                <a:ea typeface="Arial" charset="0"/>
                <a:cs typeface="Arial" charset="0"/>
              </a:defRPr>
            </a:lvl1pPr>
            <a:lvl2pPr marL="457113" indent="0">
              <a:buNone/>
              <a:defRPr sz="1500" b="1"/>
            </a:lvl2pPr>
            <a:lvl3pPr marL="914227" indent="0">
              <a:buNone/>
              <a:defRPr sz="1500" b="1"/>
            </a:lvl3pPr>
            <a:lvl4pPr marL="1371341" indent="0">
              <a:buNone/>
              <a:defRPr sz="1500" b="1"/>
            </a:lvl4pPr>
            <a:lvl5pPr marL="1828452" indent="0">
              <a:buNone/>
              <a:defRPr sz="1500" b="1"/>
            </a:lvl5pPr>
          </a:lstStyle>
          <a:p>
            <a:pPr lvl="0"/>
            <a:r>
              <a:rPr lang="en-GB" dirty="0" smtClean="0"/>
              <a:t>Click to </a:t>
            </a:r>
            <a:r>
              <a:rPr lang="en-GB" smtClean="0"/>
              <a:t>enter subtitle</a:t>
            </a:r>
            <a:endParaRPr lang="en-US" dirty="0"/>
          </a:p>
        </p:txBody>
      </p:sp>
    </p:spTree>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E_title_texture_1">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8536" b="42289"/>
          <a:stretch/>
        </p:blipFill>
        <p:spPr>
          <a:xfrm>
            <a:off x="0" y="0"/>
            <a:ext cx="9906000" cy="3140943"/>
          </a:xfrm>
          <a:prstGeom prst="rect">
            <a:avLst/>
          </a:prstGeom>
        </p:spPr>
      </p:pic>
      <p:sp>
        <p:nvSpPr>
          <p:cNvPr id="13" name="Rectangle 12"/>
          <p:cNvSpPr/>
          <p:nvPr userDrawn="1"/>
        </p:nvSpPr>
        <p:spPr>
          <a:xfrm>
            <a:off x="0" y="0"/>
            <a:ext cx="9906000" cy="3157492"/>
          </a:xfrm>
          <a:prstGeom prst="rect">
            <a:avLst/>
          </a:prstGeom>
          <a:solidFill>
            <a:srgbClr val="FFFFFF">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hasCustomPrompt="1"/>
          </p:nvPr>
        </p:nvSpPr>
        <p:spPr>
          <a:xfrm>
            <a:off x="357391" y="1907523"/>
            <a:ext cx="5239955" cy="876031"/>
          </a:xfrm>
          <a:prstGeom prst="rect">
            <a:avLst/>
          </a:prstGeom>
        </p:spPr>
        <p:txBody>
          <a:bodyPr vert="horz" lIns="0" tIns="0" rIns="0" bIns="0" anchor="b"/>
          <a:lstStyle>
            <a:lvl1pPr algn="l">
              <a:defRPr sz="3200" b="1" baseline="0">
                <a:solidFill>
                  <a:schemeClr val="bg2"/>
                </a:solidFill>
                <a:latin typeface="Arial" charset="0"/>
                <a:ea typeface="Arial" charset="0"/>
                <a:cs typeface="Arial" charset="0"/>
              </a:defRPr>
            </a:lvl1pPr>
          </a:lstStyle>
          <a:p>
            <a:r>
              <a:rPr lang="en-GB" dirty="0" smtClean="0"/>
              <a:t>Click to enter title</a:t>
            </a:r>
            <a:br>
              <a:rPr lang="en-GB" dirty="0" smtClean="0"/>
            </a:br>
            <a:r>
              <a:rPr lang="en-GB" dirty="0" smtClean="0"/>
              <a:t>up to two lines</a:t>
            </a:r>
            <a:endParaRPr lang="en-US" dirty="0"/>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954742" y="357395"/>
            <a:ext cx="3593862" cy="1510545"/>
          </a:xfrm>
          <a:prstGeom prst="rect">
            <a:avLst/>
          </a:prstGeom>
        </p:spPr>
      </p:pic>
      <p:sp>
        <p:nvSpPr>
          <p:cNvPr id="9" name="Text Placeholder 18"/>
          <p:cNvSpPr>
            <a:spLocks noGrp="1"/>
          </p:cNvSpPr>
          <p:nvPr>
            <p:ph type="body" sz="quarter" idx="10" hasCustomPrompt="1"/>
          </p:nvPr>
        </p:nvSpPr>
        <p:spPr>
          <a:xfrm>
            <a:off x="357392" y="4322330"/>
            <a:ext cx="9191215" cy="1519712"/>
          </a:xfrm>
          <a:prstGeom prst="rect">
            <a:avLst/>
          </a:prstGeom>
        </p:spPr>
        <p:txBody>
          <a:bodyPr vert="horz" lIns="0" tIns="0" rIns="0" bIns="0"/>
          <a:lstStyle>
            <a:lvl1pPr marL="0" indent="0">
              <a:buNone/>
              <a:defRPr sz="2000" b="0" baseline="0">
                <a:solidFill>
                  <a:schemeClr val="bg2"/>
                </a:solidFill>
                <a:latin typeface="Arial" charset="0"/>
                <a:ea typeface="Arial" charset="0"/>
                <a:cs typeface="Arial" charset="0"/>
              </a:defRPr>
            </a:lvl1pPr>
            <a:lvl2pPr marL="457113" indent="0">
              <a:buNone/>
              <a:defRPr sz="1500" b="1"/>
            </a:lvl2pPr>
            <a:lvl3pPr marL="914227" indent="0">
              <a:buNone/>
              <a:defRPr sz="1500" b="1"/>
            </a:lvl3pPr>
            <a:lvl4pPr marL="1371341" indent="0">
              <a:buNone/>
              <a:defRPr sz="1500" b="1"/>
            </a:lvl4pPr>
            <a:lvl5pPr marL="1828452" indent="0">
              <a:buNone/>
              <a:defRPr sz="1500" b="1"/>
            </a:lvl5pPr>
          </a:lstStyle>
          <a:p>
            <a:pPr lvl="0"/>
            <a:r>
              <a:rPr lang="en-GB" dirty="0" smtClean="0"/>
              <a:t>Click to enter author and date</a:t>
            </a:r>
          </a:p>
        </p:txBody>
      </p:sp>
      <p:sp>
        <p:nvSpPr>
          <p:cNvPr id="11" name="Text Placeholder 18"/>
          <p:cNvSpPr>
            <a:spLocks noGrp="1"/>
          </p:cNvSpPr>
          <p:nvPr>
            <p:ph type="body" sz="quarter" idx="11" hasCustomPrompt="1"/>
          </p:nvPr>
        </p:nvSpPr>
        <p:spPr>
          <a:xfrm>
            <a:off x="357392" y="3482288"/>
            <a:ext cx="9191215" cy="498697"/>
          </a:xfrm>
          <a:prstGeom prst="rect">
            <a:avLst/>
          </a:prstGeom>
        </p:spPr>
        <p:txBody>
          <a:bodyPr vert="horz" lIns="0" tIns="0" rIns="0" bIns="0"/>
          <a:lstStyle>
            <a:lvl1pPr marL="0" indent="0">
              <a:buNone/>
              <a:defRPr sz="3200" b="1" baseline="0">
                <a:solidFill>
                  <a:schemeClr val="bg2"/>
                </a:solidFill>
                <a:latin typeface="Arial" charset="0"/>
                <a:ea typeface="Arial" charset="0"/>
                <a:cs typeface="Arial" charset="0"/>
              </a:defRPr>
            </a:lvl1pPr>
            <a:lvl2pPr marL="457113" indent="0">
              <a:buNone/>
              <a:defRPr sz="1500" b="1"/>
            </a:lvl2pPr>
            <a:lvl3pPr marL="914227" indent="0">
              <a:buNone/>
              <a:defRPr sz="1500" b="1"/>
            </a:lvl3pPr>
            <a:lvl4pPr marL="1371341" indent="0">
              <a:buNone/>
              <a:defRPr sz="1500" b="1"/>
            </a:lvl4pPr>
            <a:lvl5pPr marL="1828452" indent="0">
              <a:buNone/>
              <a:defRPr sz="1500" b="1"/>
            </a:lvl5pPr>
          </a:lstStyle>
          <a:p>
            <a:pPr lvl="0"/>
            <a:r>
              <a:rPr lang="en-GB" dirty="0" smtClean="0"/>
              <a:t>Click to enter subtitle</a:t>
            </a:r>
            <a:endParaRPr lang="en-US" dirty="0"/>
          </a:p>
        </p:txBody>
      </p:sp>
    </p:spTree>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ME_title_colour">
    <p:spTree>
      <p:nvGrpSpPr>
        <p:cNvPr id="1" name=""/>
        <p:cNvGrpSpPr/>
        <p:nvPr/>
      </p:nvGrpSpPr>
      <p:grpSpPr>
        <a:xfrm>
          <a:off x="0" y="0"/>
          <a:ext cx="0" cy="0"/>
          <a:chOff x="0" y="0"/>
          <a:chExt cx="0" cy="0"/>
        </a:xfrm>
      </p:grpSpPr>
      <p:sp>
        <p:nvSpPr>
          <p:cNvPr id="13" name="Rectangle 12"/>
          <p:cNvSpPr/>
          <p:nvPr userDrawn="1"/>
        </p:nvSpPr>
        <p:spPr>
          <a:xfrm>
            <a:off x="0" y="0"/>
            <a:ext cx="9906000" cy="3157492"/>
          </a:xfrm>
          <a:prstGeom prst="rect">
            <a:avLst/>
          </a:prstGeom>
          <a:solidFill>
            <a:srgbClr val="7E3A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hasCustomPrompt="1"/>
          </p:nvPr>
        </p:nvSpPr>
        <p:spPr>
          <a:xfrm>
            <a:off x="357392" y="1907523"/>
            <a:ext cx="5239956" cy="876031"/>
          </a:xfrm>
          <a:prstGeom prst="rect">
            <a:avLst/>
          </a:prstGeom>
        </p:spPr>
        <p:txBody>
          <a:bodyPr vert="horz" lIns="0" tIns="0" rIns="0" bIns="0" anchor="b"/>
          <a:lstStyle>
            <a:lvl1pPr algn="l">
              <a:defRPr sz="3200" b="1" baseline="0">
                <a:solidFill>
                  <a:schemeClr val="bg1"/>
                </a:solidFill>
                <a:latin typeface="Arial" charset="0"/>
                <a:ea typeface="Arial" charset="0"/>
                <a:cs typeface="Arial" charset="0"/>
              </a:defRPr>
            </a:lvl1pPr>
          </a:lstStyle>
          <a:p>
            <a:r>
              <a:rPr lang="en-GB" dirty="0" smtClean="0"/>
              <a:t>Click to enter title</a:t>
            </a:r>
            <a:br>
              <a:rPr lang="en-GB" dirty="0" smtClean="0"/>
            </a:br>
            <a:r>
              <a:rPr lang="en-GB" dirty="0" smtClean="0"/>
              <a:t>up to two lines</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54741" y="369725"/>
            <a:ext cx="3593866" cy="1509424"/>
          </a:xfrm>
          <a:prstGeom prst="rect">
            <a:avLst/>
          </a:prstGeom>
        </p:spPr>
      </p:pic>
      <p:sp>
        <p:nvSpPr>
          <p:cNvPr id="8" name="Text Placeholder 18"/>
          <p:cNvSpPr>
            <a:spLocks noGrp="1"/>
          </p:cNvSpPr>
          <p:nvPr>
            <p:ph type="body" sz="quarter" idx="10" hasCustomPrompt="1"/>
          </p:nvPr>
        </p:nvSpPr>
        <p:spPr>
          <a:xfrm>
            <a:off x="357392" y="4322330"/>
            <a:ext cx="9191215" cy="1519712"/>
          </a:xfrm>
          <a:prstGeom prst="rect">
            <a:avLst/>
          </a:prstGeom>
        </p:spPr>
        <p:txBody>
          <a:bodyPr vert="horz" lIns="0" tIns="0" rIns="0" bIns="0"/>
          <a:lstStyle>
            <a:lvl1pPr marL="0" indent="0">
              <a:buNone/>
              <a:defRPr sz="2000" b="0" baseline="0">
                <a:solidFill>
                  <a:schemeClr val="bg2"/>
                </a:solidFill>
                <a:latin typeface="Arial" charset="0"/>
                <a:ea typeface="Arial" charset="0"/>
                <a:cs typeface="Arial" charset="0"/>
              </a:defRPr>
            </a:lvl1pPr>
            <a:lvl2pPr marL="457113" indent="0">
              <a:buNone/>
              <a:defRPr sz="1500" b="1"/>
            </a:lvl2pPr>
            <a:lvl3pPr marL="914227" indent="0">
              <a:buNone/>
              <a:defRPr sz="1500" b="1"/>
            </a:lvl3pPr>
            <a:lvl4pPr marL="1371341" indent="0">
              <a:buNone/>
              <a:defRPr sz="1500" b="1"/>
            </a:lvl4pPr>
            <a:lvl5pPr marL="1828452" indent="0">
              <a:buNone/>
              <a:defRPr sz="1500" b="1"/>
            </a:lvl5pPr>
          </a:lstStyle>
          <a:p>
            <a:pPr lvl="0"/>
            <a:r>
              <a:rPr lang="en-GB" dirty="0" smtClean="0"/>
              <a:t>Click to enter author </a:t>
            </a:r>
            <a:r>
              <a:rPr lang="en-GB" smtClean="0"/>
              <a:t>and date</a:t>
            </a:r>
            <a:endParaRPr lang="en-GB" dirty="0" smtClean="0"/>
          </a:p>
        </p:txBody>
      </p:sp>
      <p:sp>
        <p:nvSpPr>
          <p:cNvPr id="9" name="Text Placeholder 18"/>
          <p:cNvSpPr>
            <a:spLocks noGrp="1"/>
          </p:cNvSpPr>
          <p:nvPr>
            <p:ph type="body" sz="quarter" idx="11" hasCustomPrompt="1"/>
          </p:nvPr>
        </p:nvSpPr>
        <p:spPr>
          <a:xfrm>
            <a:off x="357392" y="3482288"/>
            <a:ext cx="9191215" cy="498697"/>
          </a:xfrm>
          <a:prstGeom prst="rect">
            <a:avLst/>
          </a:prstGeom>
        </p:spPr>
        <p:txBody>
          <a:bodyPr vert="horz" lIns="0" tIns="0" rIns="0" bIns="0"/>
          <a:lstStyle>
            <a:lvl1pPr marL="0" indent="0">
              <a:buNone/>
              <a:defRPr sz="3200" b="1" baseline="0">
                <a:solidFill>
                  <a:schemeClr val="bg2"/>
                </a:solidFill>
                <a:latin typeface="Arial" charset="0"/>
                <a:ea typeface="Arial" charset="0"/>
                <a:cs typeface="Arial" charset="0"/>
              </a:defRPr>
            </a:lvl1pPr>
            <a:lvl2pPr marL="457113" indent="0">
              <a:buNone/>
              <a:defRPr sz="1500" b="1"/>
            </a:lvl2pPr>
            <a:lvl3pPr marL="914227" indent="0">
              <a:buNone/>
              <a:defRPr sz="1500" b="1"/>
            </a:lvl3pPr>
            <a:lvl4pPr marL="1371341" indent="0">
              <a:buNone/>
              <a:defRPr sz="1500" b="1"/>
            </a:lvl4pPr>
            <a:lvl5pPr marL="1828452" indent="0">
              <a:buNone/>
              <a:defRPr sz="1500" b="1"/>
            </a:lvl5pPr>
          </a:lstStyle>
          <a:p>
            <a:pPr lvl="0"/>
            <a:r>
              <a:rPr lang="en-GB" dirty="0" smtClean="0"/>
              <a:t>Click to enter subtitle</a:t>
            </a:r>
            <a:endParaRPr lang="en-US" dirty="0"/>
          </a:p>
        </p:txBody>
      </p:sp>
    </p:spTree>
    <p:extLst>
      <p:ext uri="{BB962C8B-B14F-4D97-AF65-F5344CB8AC3E}">
        <p14:creationId xmlns:p14="http://schemas.microsoft.com/office/powerpoint/2010/main" val="143950787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_title_grey">
    <p:spTree>
      <p:nvGrpSpPr>
        <p:cNvPr id="1" name=""/>
        <p:cNvGrpSpPr/>
        <p:nvPr/>
      </p:nvGrpSpPr>
      <p:grpSpPr>
        <a:xfrm>
          <a:off x="0" y="0"/>
          <a:ext cx="0" cy="0"/>
          <a:chOff x="0" y="0"/>
          <a:chExt cx="0" cy="0"/>
        </a:xfrm>
      </p:grpSpPr>
      <p:sp>
        <p:nvSpPr>
          <p:cNvPr id="13" name="Rectangle 12"/>
          <p:cNvSpPr/>
          <p:nvPr userDrawn="1"/>
        </p:nvSpPr>
        <p:spPr>
          <a:xfrm>
            <a:off x="0" y="0"/>
            <a:ext cx="9906000" cy="315749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hasCustomPrompt="1"/>
          </p:nvPr>
        </p:nvSpPr>
        <p:spPr>
          <a:xfrm>
            <a:off x="357392" y="1907523"/>
            <a:ext cx="5239956" cy="876031"/>
          </a:xfrm>
          <a:prstGeom prst="rect">
            <a:avLst/>
          </a:prstGeom>
        </p:spPr>
        <p:txBody>
          <a:bodyPr vert="horz" lIns="0" tIns="0" rIns="0" bIns="0" anchor="b"/>
          <a:lstStyle>
            <a:lvl1pPr algn="l">
              <a:defRPr sz="3200" b="1" baseline="0">
                <a:solidFill>
                  <a:schemeClr val="bg1"/>
                </a:solidFill>
                <a:latin typeface="Arial" charset="0"/>
                <a:ea typeface="Arial" charset="0"/>
                <a:cs typeface="Arial" charset="0"/>
              </a:defRPr>
            </a:lvl1pPr>
          </a:lstStyle>
          <a:p>
            <a:r>
              <a:rPr lang="en-GB" dirty="0" smtClean="0"/>
              <a:t>Click to enter title</a:t>
            </a:r>
            <a:br>
              <a:rPr lang="en-GB" dirty="0" smtClean="0"/>
            </a:br>
            <a:r>
              <a:rPr lang="en-GB" dirty="0" smtClean="0"/>
              <a:t>up to two lines</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54741" y="369725"/>
            <a:ext cx="3593866" cy="1509424"/>
          </a:xfrm>
          <a:prstGeom prst="rect">
            <a:avLst/>
          </a:prstGeom>
        </p:spPr>
      </p:pic>
      <p:sp>
        <p:nvSpPr>
          <p:cNvPr id="8" name="Text Placeholder 18"/>
          <p:cNvSpPr>
            <a:spLocks noGrp="1"/>
          </p:cNvSpPr>
          <p:nvPr>
            <p:ph type="body" sz="quarter" idx="10" hasCustomPrompt="1"/>
          </p:nvPr>
        </p:nvSpPr>
        <p:spPr>
          <a:xfrm>
            <a:off x="357392" y="4322330"/>
            <a:ext cx="9191215" cy="1519712"/>
          </a:xfrm>
          <a:prstGeom prst="rect">
            <a:avLst/>
          </a:prstGeom>
        </p:spPr>
        <p:txBody>
          <a:bodyPr vert="horz" lIns="0" tIns="0" rIns="0" bIns="0"/>
          <a:lstStyle>
            <a:lvl1pPr marL="0" indent="0">
              <a:buNone/>
              <a:defRPr sz="2000" b="0" baseline="0">
                <a:solidFill>
                  <a:schemeClr val="tx1"/>
                </a:solidFill>
                <a:latin typeface="Arial" charset="0"/>
                <a:ea typeface="Arial" charset="0"/>
                <a:cs typeface="Arial" charset="0"/>
              </a:defRPr>
            </a:lvl1pPr>
            <a:lvl2pPr marL="457113" indent="0">
              <a:buNone/>
              <a:defRPr sz="1500" b="1"/>
            </a:lvl2pPr>
            <a:lvl3pPr marL="914227" indent="0">
              <a:buNone/>
              <a:defRPr sz="1500" b="1"/>
            </a:lvl3pPr>
            <a:lvl4pPr marL="1371341" indent="0">
              <a:buNone/>
              <a:defRPr sz="1500" b="1"/>
            </a:lvl4pPr>
            <a:lvl5pPr marL="1828452" indent="0">
              <a:buNone/>
              <a:defRPr sz="1500" b="1"/>
            </a:lvl5pPr>
          </a:lstStyle>
          <a:p>
            <a:pPr lvl="0"/>
            <a:r>
              <a:rPr lang="en-GB" dirty="0" smtClean="0"/>
              <a:t>Click to enter author </a:t>
            </a:r>
            <a:r>
              <a:rPr lang="en-GB" smtClean="0"/>
              <a:t>and date</a:t>
            </a:r>
            <a:endParaRPr lang="en-GB" dirty="0" smtClean="0"/>
          </a:p>
        </p:txBody>
      </p:sp>
      <p:sp>
        <p:nvSpPr>
          <p:cNvPr id="9" name="Text Placeholder 18"/>
          <p:cNvSpPr>
            <a:spLocks noGrp="1"/>
          </p:cNvSpPr>
          <p:nvPr>
            <p:ph type="body" sz="quarter" idx="11" hasCustomPrompt="1"/>
          </p:nvPr>
        </p:nvSpPr>
        <p:spPr>
          <a:xfrm>
            <a:off x="357392" y="3482288"/>
            <a:ext cx="9191215" cy="498697"/>
          </a:xfrm>
          <a:prstGeom prst="rect">
            <a:avLst/>
          </a:prstGeom>
        </p:spPr>
        <p:txBody>
          <a:bodyPr vert="horz" lIns="0" tIns="0" rIns="0" bIns="0"/>
          <a:lstStyle>
            <a:lvl1pPr marL="0" indent="0">
              <a:buNone/>
              <a:defRPr sz="3200" b="1" baseline="0">
                <a:solidFill>
                  <a:schemeClr val="tx1"/>
                </a:solidFill>
                <a:latin typeface="Arial" charset="0"/>
                <a:ea typeface="Arial" charset="0"/>
                <a:cs typeface="Arial" charset="0"/>
              </a:defRPr>
            </a:lvl1pPr>
            <a:lvl2pPr marL="457113" indent="0">
              <a:buNone/>
              <a:defRPr sz="1500" b="1"/>
            </a:lvl2pPr>
            <a:lvl3pPr marL="914227" indent="0">
              <a:buNone/>
              <a:defRPr sz="1500" b="1"/>
            </a:lvl3pPr>
            <a:lvl4pPr marL="1371341" indent="0">
              <a:buNone/>
              <a:defRPr sz="1500" b="1"/>
            </a:lvl4pPr>
            <a:lvl5pPr marL="1828452" indent="0">
              <a:buNone/>
              <a:defRPr sz="1500" b="1"/>
            </a:lvl5pPr>
          </a:lstStyle>
          <a:p>
            <a:pPr lvl="0"/>
            <a:r>
              <a:rPr lang="en-GB" dirty="0" smtClean="0"/>
              <a:t>Click to </a:t>
            </a:r>
            <a:r>
              <a:rPr lang="en-GB" smtClean="0"/>
              <a:t>enter subtitle</a:t>
            </a:r>
            <a:endParaRPr lang="en-US" dirty="0"/>
          </a:p>
        </p:txBody>
      </p:sp>
    </p:spTree>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E_content_1_column">
    <p:spTree>
      <p:nvGrpSpPr>
        <p:cNvPr id="1" name=""/>
        <p:cNvGrpSpPr/>
        <p:nvPr/>
      </p:nvGrpSpPr>
      <p:grpSpPr>
        <a:xfrm>
          <a:off x="0" y="0"/>
          <a:ext cx="0" cy="0"/>
          <a:chOff x="0" y="0"/>
          <a:chExt cx="0" cy="0"/>
        </a:xfrm>
      </p:grpSpPr>
      <p:sp>
        <p:nvSpPr>
          <p:cNvPr id="16" name="Rectangle 15"/>
          <p:cNvSpPr/>
          <p:nvPr userDrawn="1"/>
        </p:nvSpPr>
        <p:spPr>
          <a:xfrm rot="5400000">
            <a:off x="4217642" y="-4217637"/>
            <a:ext cx="1470723" cy="9906001"/>
          </a:xfrm>
          <a:prstGeom prst="rect">
            <a:avLst/>
          </a:prstGeom>
          <a:solidFill>
            <a:schemeClr val="tx1">
              <a:lumMod val="40000"/>
              <a:lumOff val="60000"/>
              <a:alpha val="50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lIns="91423" tIns="45711" rIns="91423" bIns="45711" rtlCol="0" anchor="ctr"/>
          <a:lstStyle/>
          <a:p>
            <a:pPr algn="ctr"/>
            <a:endParaRPr lang="en-US"/>
          </a:p>
        </p:txBody>
      </p:sp>
      <p:sp>
        <p:nvSpPr>
          <p:cNvPr id="20" name="Content Placeholder 5"/>
          <p:cNvSpPr>
            <a:spLocks noGrp="1"/>
          </p:cNvSpPr>
          <p:nvPr>
            <p:ph sz="quarter" idx="14" hasCustomPrompt="1"/>
          </p:nvPr>
        </p:nvSpPr>
        <p:spPr>
          <a:xfrm>
            <a:off x="357394" y="1828119"/>
            <a:ext cx="9191212" cy="4587009"/>
          </a:xfrm>
          <a:prstGeom prst="rect">
            <a:avLst/>
          </a:prstGeom>
        </p:spPr>
        <p:txBody>
          <a:bodyPr vert="horz" lIns="0" tIns="0" rIns="0" bIns="0"/>
          <a:lstStyle>
            <a:lvl1pPr marL="285750" indent="-285750">
              <a:lnSpc>
                <a:spcPct val="110000"/>
              </a:lnSpc>
              <a:buClr>
                <a:srgbClr val="9E4168"/>
              </a:buClr>
              <a:buSzPct val="100000"/>
              <a:buFontTx/>
              <a:buBlip>
                <a:blip r:embed="rId2"/>
              </a:buBlip>
              <a:defRPr sz="2200">
                <a:solidFill>
                  <a:srgbClr val="505448"/>
                </a:solidFill>
                <a:latin typeface="Arial" charset="0"/>
                <a:ea typeface="Arial" charset="0"/>
                <a:cs typeface="Arial" charset="0"/>
              </a:defRPr>
            </a:lvl1pPr>
            <a:lvl2pPr marL="742864" indent="-285750">
              <a:lnSpc>
                <a:spcPct val="110000"/>
              </a:lnSpc>
              <a:buClr>
                <a:srgbClr val="9E4168"/>
              </a:buClr>
              <a:buSzPct val="100000"/>
              <a:buFontTx/>
              <a:buBlip>
                <a:blip r:embed="rId2"/>
              </a:buBlip>
              <a:defRPr sz="1800">
                <a:solidFill>
                  <a:srgbClr val="505448"/>
                </a:solidFill>
                <a:latin typeface="Arial" charset="0"/>
                <a:ea typeface="Arial" charset="0"/>
                <a:cs typeface="Arial" charset="0"/>
              </a:defRPr>
            </a:lvl2pPr>
            <a:lvl3pPr marL="1199977" indent="-285750">
              <a:lnSpc>
                <a:spcPct val="110000"/>
              </a:lnSpc>
              <a:buClr>
                <a:srgbClr val="9E4168"/>
              </a:buClr>
              <a:buFont typeface="Arial" charset="0"/>
              <a:buChar char="•"/>
              <a:defRPr sz="1800">
                <a:solidFill>
                  <a:srgbClr val="505448"/>
                </a:solidFill>
              </a:defRPr>
            </a:lvl3pPr>
            <a:lvl4pPr>
              <a:defRPr sz="1400"/>
            </a:lvl4pPr>
            <a:lvl5pPr>
              <a:defRPr sz="1400"/>
            </a:lvl5pPr>
          </a:lstStyle>
          <a:p>
            <a:pPr lvl="0"/>
            <a:r>
              <a:rPr lang="en-GB" dirty="0" smtClean="0"/>
              <a:t>Click to enter main bullet text</a:t>
            </a:r>
          </a:p>
          <a:p>
            <a:pPr lvl="1"/>
            <a:r>
              <a:rPr lang="en-GB" dirty="0" smtClean="0"/>
              <a:t>Click to enter second level text</a:t>
            </a:r>
            <a:endParaRPr lang="en-US" dirty="0"/>
          </a:p>
        </p:txBody>
      </p:sp>
      <p:sp>
        <p:nvSpPr>
          <p:cNvPr id="23" name="Title 4"/>
          <p:cNvSpPr>
            <a:spLocks noGrp="1"/>
          </p:cNvSpPr>
          <p:nvPr>
            <p:ph type="title" hasCustomPrompt="1"/>
          </p:nvPr>
        </p:nvSpPr>
        <p:spPr>
          <a:xfrm>
            <a:off x="357392" y="333882"/>
            <a:ext cx="6677880" cy="858172"/>
          </a:xfrm>
          <a:prstGeom prst="rect">
            <a:avLst/>
          </a:prstGeom>
        </p:spPr>
        <p:txBody>
          <a:bodyPr lIns="0" tIns="0" rIns="0" bIns="0"/>
          <a:lstStyle>
            <a:lvl1pPr marL="0" marR="0" indent="0" algn="l" defTabSz="457113" rtl="0" eaLnBrk="1" fontAlgn="auto" latinLnBrk="0" hangingPunct="1">
              <a:lnSpc>
                <a:spcPct val="100000"/>
              </a:lnSpc>
              <a:spcBef>
                <a:spcPct val="0"/>
              </a:spcBef>
              <a:spcAft>
                <a:spcPts val="0"/>
              </a:spcAft>
              <a:buClrTx/>
              <a:buSzTx/>
              <a:buFontTx/>
              <a:buNone/>
              <a:tabLst/>
              <a:defRPr sz="2800" b="1">
                <a:latin typeface="Arial" charset="0"/>
                <a:ea typeface="Arial" charset="0"/>
                <a:cs typeface="Arial" charset="0"/>
              </a:defRPr>
            </a:lvl1pPr>
          </a:lstStyle>
          <a:p>
            <a:r>
              <a:rPr lang="en-GB" dirty="0" smtClean="0">
                <a:solidFill>
                  <a:srgbClr val="9E4168"/>
                </a:solidFill>
              </a:rPr>
              <a:t>Click to enter page title</a:t>
            </a:r>
            <a:br>
              <a:rPr lang="en-GB" dirty="0" smtClean="0">
                <a:solidFill>
                  <a:srgbClr val="9E4168"/>
                </a:solidFill>
              </a:rPr>
            </a:br>
            <a:r>
              <a:rPr lang="en-GB" dirty="0" smtClean="0">
                <a:solidFill>
                  <a:srgbClr val="9E4168"/>
                </a:solidFill>
              </a:rPr>
              <a:t>up to two lines</a:t>
            </a:r>
            <a:endParaRPr lang="en-US" dirty="0">
              <a:solidFill>
                <a:srgbClr val="9E4168"/>
              </a:solidFill>
            </a:endParaRPr>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50098" y="357396"/>
            <a:ext cx="1798505" cy="755934"/>
          </a:xfrm>
          <a:prstGeom prst="rect">
            <a:avLst/>
          </a:prstGeom>
        </p:spPr>
      </p:pic>
    </p:spTree>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_content_1_column_1-line-title">
    <p:spTree>
      <p:nvGrpSpPr>
        <p:cNvPr id="1" name=""/>
        <p:cNvGrpSpPr/>
        <p:nvPr/>
      </p:nvGrpSpPr>
      <p:grpSpPr>
        <a:xfrm>
          <a:off x="0" y="0"/>
          <a:ext cx="0" cy="0"/>
          <a:chOff x="0" y="0"/>
          <a:chExt cx="0" cy="0"/>
        </a:xfrm>
      </p:grpSpPr>
      <p:sp>
        <p:nvSpPr>
          <p:cNvPr id="16" name="Rectangle 15"/>
          <p:cNvSpPr/>
          <p:nvPr userDrawn="1"/>
        </p:nvSpPr>
        <p:spPr>
          <a:xfrm rot="5400000">
            <a:off x="4217642" y="-4217637"/>
            <a:ext cx="1470723" cy="9906001"/>
          </a:xfrm>
          <a:prstGeom prst="rect">
            <a:avLst/>
          </a:prstGeom>
          <a:solidFill>
            <a:schemeClr val="tx1">
              <a:lumMod val="40000"/>
              <a:lumOff val="60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23" tIns="45711" rIns="91423" bIns="45711" rtlCol="0" anchor="ctr"/>
          <a:lstStyle/>
          <a:p>
            <a:pPr algn="ctr"/>
            <a:endParaRPr lang="en-US"/>
          </a:p>
        </p:txBody>
      </p:sp>
      <p:sp>
        <p:nvSpPr>
          <p:cNvPr id="20" name="Content Placeholder 5"/>
          <p:cNvSpPr>
            <a:spLocks noGrp="1"/>
          </p:cNvSpPr>
          <p:nvPr>
            <p:ph sz="quarter" idx="14" hasCustomPrompt="1"/>
          </p:nvPr>
        </p:nvSpPr>
        <p:spPr>
          <a:xfrm>
            <a:off x="357394" y="1828119"/>
            <a:ext cx="9191212" cy="4587009"/>
          </a:xfrm>
          <a:prstGeom prst="rect">
            <a:avLst/>
          </a:prstGeom>
        </p:spPr>
        <p:txBody>
          <a:bodyPr vert="horz" lIns="0" tIns="0" rIns="0" bIns="0"/>
          <a:lstStyle>
            <a:lvl1pPr marL="285750" indent="-285750">
              <a:lnSpc>
                <a:spcPct val="110000"/>
              </a:lnSpc>
              <a:buClr>
                <a:srgbClr val="9E4168"/>
              </a:buClr>
              <a:buSzPct val="100000"/>
              <a:buFontTx/>
              <a:buBlip>
                <a:blip r:embed="rId2"/>
              </a:buBlip>
              <a:defRPr sz="2200">
                <a:solidFill>
                  <a:srgbClr val="505448"/>
                </a:solidFill>
                <a:latin typeface="Arial" charset="0"/>
                <a:ea typeface="Arial" charset="0"/>
                <a:cs typeface="Arial" charset="0"/>
              </a:defRPr>
            </a:lvl1pPr>
            <a:lvl2pPr marL="742864" indent="-285750">
              <a:lnSpc>
                <a:spcPct val="110000"/>
              </a:lnSpc>
              <a:buClr>
                <a:srgbClr val="9E4168"/>
              </a:buClr>
              <a:buSzPct val="100000"/>
              <a:buFontTx/>
              <a:buBlip>
                <a:blip r:embed="rId2"/>
              </a:buBlip>
              <a:defRPr sz="1800">
                <a:solidFill>
                  <a:srgbClr val="505448"/>
                </a:solidFill>
                <a:latin typeface="Arial" charset="0"/>
                <a:ea typeface="Arial" charset="0"/>
                <a:cs typeface="Arial" charset="0"/>
              </a:defRPr>
            </a:lvl2pPr>
            <a:lvl3pPr marL="1199977" indent="-285750">
              <a:lnSpc>
                <a:spcPct val="110000"/>
              </a:lnSpc>
              <a:buClr>
                <a:srgbClr val="9E4168"/>
              </a:buClr>
              <a:buFont typeface="Arial" charset="0"/>
              <a:buChar char="•"/>
              <a:defRPr sz="1800">
                <a:solidFill>
                  <a:srgbClr val="505448"/>
                </a:solidFill>
              </a:defRPr>
            </a:lvl3pPr>
            <a:lvl4pPr>
              <a:defRPr sz="1400"/>
            </a:lvl4pPr>
            <a:lvl5pPr>
              <a:defRPr sz="1400"/>
            </a:lvl5pPr>
          </a:lstStyle>
          <a:p>
            <a:pPr lvl="0"/>
            <a:r>
              <a:rPr lang="en-GB" dirty="0" smtClean="0"/>
              <a:t>Click to enter main bullet text</a:t>
            </a:r>
          </a:p>
          <a:p>
            <a:pPr lvl="1"/>
            <a:r>
              <a:rPr lang="en-GB" dirty="0" smtClean="0"/>
              <a:t>Click to enter second level text</a:t>
            </a:r>
            <a:endParaRPr lang="en-US" dirty="0"/>
          </a:p>
        </p:txBody>
      </p:sp>
      <p:sp>
        <p:nvSpPr>
          <p:cNvPr id="23" name="Title 4"/>
          <p:cNvSpPr>
            <a:spLocks noGrp="1"/>
          </p:cNvSpPr>
          <p:nvPr>
            <p:ph type="title" hasCustomPrompt="1"/>
          </p:nvPr>
        </p:nvSpPr>
        <p:spPr>
          <a:xfrm>
            <a:off x="357392" y="533477"/>
            <a:ext cx="6677880" cy="458982"/>
          </a:xfrm>
          <a:prstGeom prst="rect">
            <a:avLst/>
          </a:prstGeom>
        </p:spPr>
        <p:txBody>
          <a:bodyPr lIns="0" tIns="0" rIns="0" bIns="0"/>
          <a:lstStyle>
            <a:lvl1pPr marL="0" marR="0" indent="0" algn="l" defTabSz="457113" rtl="0" eaLnBrk="1" fontAlgn="auto" latinLnBrk="0" hangingPunct="1">
              <a:lnSpc>
                <a:spcPct val="100000"/>
              </a:lnSpc>
              <a:spcBef>
                <a:spcPct val="0"/>
              </a:spcBef>
              <a:spcAft>
                <a:spcPts val="0"/>
              </a:spcAft>
              <a:buClrTx/>
              <a:buSzTx/>
              <a:buFontTx/>
              <a:buNone/>
              <a:tabLst/>
              <a:defRPr sz="2800" b="1" baseline="0">
                <a:latin typeface="Arial" charset="0"/>
                <a:ea typeface="Arial" charset="0"/>
                <a:cs typeface="Arial" charset="0"/>
              </a:defRPr>
            </a:lvl1pPr>
          </a:lstStyle>
          <a:p>
            <a:r>
              <a:rPr lang="en-GB" dirty="0" smtClean="0">
                <a:solidFill>
                  <a:srgbClr val="9E4168"/>
                </a:solidFill>
              </a:rPr>
              <a:t>Click to enter </a:t>
            </a:r>
            <a:r>
              <a:rPr lang="en-GB" smtClean="0">
                <a:solidFill>
                  <a:srgbClr val="9E4168"/>
                </a:solidFill>
              </a:rPr>
              <a:t>page title over one line</a:t>
            </a:r>
            <a:endParaRPr lang="en-US" dirty="0">
              <a:solidFill>
                <a:srgbClr val="9E4168"/>
              </a:solidFill>
            </a:endParaRPr>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50098" y="357396"/>
            <a:ext cx="1798505" cy="755934"/>
          </a:xfrm>
          <a:prstGeom prst="rect">
            <a:avLst/>
          </a:prstGeom>
        </p:spPr>
      </p:pic>
    </p:spTree>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_content_2_column">
    <p:spTree>
      <p:nvGrpSpPr>
        <p:cNvPr id="1" name=""/>
        <p:cNvGrpSpPr/>
        <p:nvPr/>
      </p:nvGrpSpPr>
      <p:grpSpPr>
        <a:xfrm>
          <a:off x="0" y="0"/>
          <a:ext cx="0" cy="0"/>
          <a:chOff x="0" y="0"/>
          <a:chExt cx="0" cy="0"/>
        </a:xfrm>
      </p:grpSpPr>
      <p:sp>
        <p:nvSpPr>
          <p:cNvPr id="16" name="Rectangle 15"/>
          <p:cNvSpPr/>
          <p:nvPr userDrawn="1"/>
        </p:nvSpPr>
        <p:spPr>
          <a:xfrm rot="5400000">
            <a:off x="4217642" y="-4217637"/>
            <a:ext cx="1470723" cy="9906001"/>
          </a:xfrm>
          <a:prstGeom prst="rect">
            <a:avLst/>
          </a:prstGeom>
          <a:solidFill>
            <a:schemeClr val="tx1">
              <a:lumMod val="40000"/>
              <a:lumOff val="60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23" tIns="45711" rIns="91423" bIns="45711" rtlCol="0" anchor="ctr"/>
          <a:lstStyle/>
          <a:p>
            <a:pPr algn="ctr"/>
            <a:endParaRPr lang="en-US"/>
          </a:p>
        </p:txBody>
      </p:sp>
      <p:sp>
        <p:nvSpPr>
          <p:cNvPr id="23" name="Title 4"/>
          <p:cNvSpPr>
            <a:spLocks noGrp="1"/>
          </p:cNvSpPr>
          <p:nvPr>
            <p:ph type="title" hasCustomPrompt="1"/>
          </p:nvPr>
        </p:nvSpPr>
        <p:spPr>
          <a:xfrm>
            <a:off x="357392" y="333882"/>
            <a:ext cx="6677880" cy="858172"/>
          </a:xfrm>
          <a:prstGeom prst="rect">
            <a:avLst/>
          </a:prstGeom>
        </p:spPr>
        <p:txBody>
          <a:bodyPr lIns="0" tIns="0" rIns="0" bIns="0"/>
          <a:lstStyle>
            <a:lvl1pPr marL="0" marR="0" indent="0" algn="l" defTabSz="457113" rtl="0" eaLnBrk="1" fontAlgn="auto" latinLnBrk="0" hangingPunct="1">
              <a:lnSpc>
                <a:spcPct val="100000"/>
              </a:lnSpc>
              <a:spcBef>
                <a:spcPct val="0"/>
              </a:spcBef>
              <a:spcAft>
                <a:spcPts val="0"/>
              </a:spcAft>
              <a:buClrTx/>
              <a:buSzTx/>
              <a:buFontTx/>
              <a:buNone/>
              <a:tabLst/>
              <a:defRPr sz="2800" b="1">
                <a:latin typeface="Arial" charset="0"/>
                <a:ea typeface="Arial" charset="0"/>
                <a:cs typeface="Arial" charset="0"/>
              </a:defRPr>
            </a:lvl1pPr>
          </a:lstStyle>
          <a:p>
            <a:r>
              <a:rPr lang="en-GB" dirty="0" smtClean="0">
                <a:solidFill>
                  <a:srgbClr val="9E4168"/>
                </a:solidFill>
              </a:rPr>
              <a:t>Click to enter page title</a:t>
            </a:r>
            <a:br>
              <a:rPr lang="en-GB" dirty="0" smtClean="0">
                <a:solidFill>
                  <a:srgbClr val="9E4168"/>
                </a:solidFill>
              </a:rPr>
            </a:br>
            <a:r>
              <a:rPr lang="en-GB" dirty="0" smtClean="0">
                <a:solidFill>
                  <a:srgbClr val="9E4168"/>
                </a:solidFill>
              </a:rPr>
              <a:t>up to two lines</a:t>
            </a:r>
            <a:endParaRPr lang="en-US" dirty="0">
              <a:solidFill>
                <a:srgbClr val="9E4168"/>
              </a:solidFill>
            </a:endParaRPr>
          </a:p>
        </p:txBody>
      </p:sp>
      <p:sp>
        <p:nvSpPr>
          <p:cNvPr id="9" name="Content Placeholder 5"/>
          <p:cNvSpPr>
            <a:spLocks noGrp="1"/>
          </p:cNvSpPr>
          <p:nvPr>
            <p:ph sz="quarter" idx="16" hasCustomPrompt="1"/>
          </p:nvPr>
        </p:nvSpPr>
        <p:spPr>
          <a:xfrm>
            <a:off x="357394" y="1828119"/>
            <a:ext cx="4416909" cy="4587009"/>
          </a:xfrm>
          <a:prstGeom prst="rect">
            <a:avLst/>
          </a:prstGeom>
        </p:spPr>
        <p:txBody>
          <a:bodyPr vert="horz" lIns="0" tIns="0" rIns="0" bIns="0"/>
          <a:lstStyle>
            <a:lvl1pPr marL="285750" indent="-285750">
              <a:lnSpc>
                <a:spcPct val="110000"/>
              </a:lnSpc>
              <a:buClr>
                <a:srgbClr val="9E4168"/>
              </a:buClr>
              <a:buSzPct val="100000"/>
              <a:buFontTx/>
              <a:buBlip>
                <a:blip r:embed="rId2"/>
              </a:buBlip>
              <a:defRPr sz="2200">
                <a:solidFill>
                  <a:srgbClr val="505448"/>
                </a:solidFill>
                <a:latin typeface="Arial" charset="0"/>
                <a:ea typeface="Arial" charset="0"/>
                <a:cs typeface="Arial" charset="0"/>
              </a:defRPr>
            </a:lvl1pPr>
            <a:lvl2pPr marL="742864" indent="-285750">
              <a:lnSpc>
                <a:spcPct val="110000"/>
              </a:lnSpc>
              <a:buClr>
                <a:srgbClr val="9E4168"/>
              </a:buClr>
              <a:buSzPct val="100000"/>
              <a:buFontTx/>
              <a:buBlip>
                <a:blip r:embed="rId2"/>
              </a:buBlip>
              <a:defRPr sz="1800">
                <a:solidFill>
                  <a:srgbClr val="505448"/>
                </a:solidFill>
                <a:latin typeface="Arial" charset="0"/>
                <a:ea typeface="Arial" charset="0"/>
                <a:cs typeface="Arial" charset="0"/>
              </a:defRPr>
            </a:lvl2pPr>
            <a:lvl3pPr marL="1199977" indent="-285750">
              <a:lnSpc>
                <a:spcPct val="110000"/>
              </a:lnSpc>
              <a:buClr>
                <a:srgbClr val="9E4168"/>
              </a:buClr>
              <a:buFont typeface="Arial" charset="0"/>
              <a:buChar char="•"/>
              <a:defRPr sz="1800">
                <a:solidFill>
                  <a:srgbClr val="505448"/>
                </a:solidFill>
              </a:defRPr>
            </a:lvl3pPr>
            <a:lvl4pPr>
              <a:defRPr sz="1400"/>
            </a:lvl4pPr>
            <a:lvl5pPr>
              <a:defRPr sz="1400"/>
            </a:lvl5pPr>
          </a:lstStyle>
          <a:p>
            <a:pPr lvl="0"/>
            <a:r>
              <a:rPr lang="en-GB" dirty="0" smtClean="0"/>
              <a:t>Click to enter main bullet text</a:t>
            </a:r>
          </a:p>
          <a:p>
            <a:pPr lvl="1"/>
            <a:r>
              <a:rPr lang="en-GB" dirty="0" smtClean="0"/>
              <a:t>Click to enter second level text</a:t>
            </a:r>
            <a:endParaRPr lang="en-US" dirty="0"/>
          </a:p>
        </p:txBody>
      </p:sp>
      <p:sp>
        <p:nvSpPr>
          <p:cNvPr id="11" name="Content Placeholder 5"/>
          <p:cNvSpPr>
            <a:spLocks noGrp="1"/>
          </p:cNvSpPr>
          <p:nvPr>
            <p:ph sz="quarter" idx="17" hasCustomPrompt="1"/>
          </p:nvPr>
        </p:nvSpPr>
        <p:spPr>
          <a:xfrm>
            <a:off x="5131694" y="1828119"/>
            <a:ext cx="4416909" cy="4587009"/>
          </a:xfrm>
          <a:prstGeom prst="rect">
            <a:avLst/>
          </a:prstGeom>
        </p:spPr>
        <p:txBody>
          <a:bodyPr vert="horz" lIns="0" tIns="0" rIns="0" bIns="0"/>
          <a:lstStyle>
            <a:lvl1pPr marL="285750" indent="-285750">
              <a:lnSpc>
                <a:spcPct val="110000"/>
              </a:lnSpc>
              <a:buClr>
                <a:srgbClr val="9E4168"/>
              </a:buClr>
              <a:buSzPct val="100000"/>
              <a:buFontTx/>
              <a:buBlip>
                <a:blip r:embed="rId2"/>
              </a:buBlip>
              <a:defRPr sz="2200">
                <a:solidFill>
                  <a:srgbClr val="505448"/>
                </a:solidFill>
                <a:latin typeface="Arial" charset="0"/>
                <a:ea typeface="Arial" charset="0"/>
                <a:cs typeface="Arial" charset="0"/>
              </a:defRPr>
            </a:lvl1pPr>
            <a:lvl2pPr marL="742864" indent="-285750">
              <a:lnSpc>
                <a:spcPct val="110000"/>
              </a:lnSpc>
              <a:buClr>
                <a:srgbClr val="9E4168"/>
              </a:buClr>
              <a:buSzPct val="100000"/>
              <a:buFontTx/>
              <a:buBlip>
                <a:blip r:embed="rId2"/>
              </a:buBlip>
              <a:defRPr sz="1800">
                <a:solidFill>
                  <a:srgbClr val="505448"/>
                </a:solidFill>
                <a:latin typeface="Arial" charset="0"/>
                <a:ea typeface="Arial" charset="0"/>
                <a:cs typeface="Arial" charset="0"/>
              </a:defRPr>
            </a:lvl2pPr>
            <a:lvl3pPr marL="1199977" indent="-285750">
              <a:lnSpc>
                <a:spcPct val="110000"/>
              </a:lnSpc>
              <a:buClr>
                <a:srgbClr val="9E4168"/>
              </a:buClr>
              <a:buFont typeface="Arial" charset="0"/>
              <a:buChar char="•"/>
              <a:defRPr sz="1800">
                <a:solidFill>
                  <a:srgbClr val="505448"/>
                </a:solidFill>
              </a:defRPr>
            </a:lvl3pPr>
            <a:lvl4pPr>
              <a:defRPr sz="1400"/>
            </a:lvl4pPr>
            <a:lvl5pPr>
              <a:defRPr sz="1400"/>
            </a:lvl5pPr>
          </a:lstStyle>
          <a:p>
            <a:pPr lvl="0"/>
            <a:r>
              <a:rPr lang="en-GB" dirty="0" smtClean="0"/>
              <a:t>Click to enter main bullet text</a:t>
            </a:r>
          </a:p>
          <a:p>
            <a:pPr lvl="1"/>
            <a:r>
              <a:rPr lang="en-GB" dirty="0" smtClean="0"/>
              <a:t>Click to enter second level text</a:t>
            </a:r>
            <a:endParaRPr lang="en-US" dirty="0"/>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50098" y="357396"/>
            <a:ext cx="1798505" cy="755934"/>
          </a:xfrm>
          <a:prstGeom prst="rect">
            <a:avLst/>
          </a:prstGeom>
        </p:spPr>
      </p:pic>
    </p:spTree>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1913882"/>
      </p:ext>
    </p:extLst>
  </p:cSld>
  <p:clrMap bg1="lt1" tx1="dk1" bg2="lt2" tx2="dk2" accent1="accent1" accent2="accent2" accent3="accent3" accent4="accent4" accent5="accent5" accent6="accent6" hlink="hlink" folHlink="folHlink"/>
  <p:sldLayoutIdLst>
    <p:sldLayoutId id="2147483770" r:id="rId1"/>
    <p:sldLayoutId id="2147483804" r:id="rId2"/>
    <p:sldLayoutId id="2147483805" r:id="rId3"/>
    <p:sldLayoutId id="2147483784" r:id="rId4"/>
    <p:sldLayoutId id="2147483799" r:id="rId5"/>
    <p:sldLayoutId id="2147483802" r:id="rId6"/>
    <p:sldLayoutId id="2147483774" r:id="rId7"/>
    <p:sldLayoutId id="2147483810" r:id="rId8"/>
    <p:sldLayoutId id="2147483785" r:id="rId9"/>
    <p:sldLayoutId id="2147483790" r:id="rId10"/>
    <p:sldLayoutId id="2147483807" r:id="rId11"/>
    <p:sldLayoutId id="2147483808" r:id="rId12"/>
    <p:sldLayoutId id="2147483809" r:id="rId13"/>
    <p:sldLayoutId id="2147483801" r:id="rId14"/>
    <p:sldLayoutId id="2147483806" r:id="rId15"/>
    <p:sldLayoutId id="2147483787" r:id="rId16"/>
    <p:sldLayoutId id="2147483797" r:id="rId17"/>
    <p:sldLayoutId id="2147483798" r:id="rId18"/>
    <p:sldLayoutId id="2147483796" r:id="rId19"/>
    <p:sldLayoutId id="2147483794" r:id="rId20"/>
    <p:sldLayoutId id="2147483795" r:id="rId21"/>
    <p:sldLayoutId id="2147483792" r:id="rId22"/>
    <p:sldLayoutId id="2147483768" r:id="rId23"/>
  </p:sldLayoutIdLst>
  <p:timing>
    <p:tnLst>
      <p:par>
        <p:cTn id="1" dur="indefinite" restart="never" nodeType="tmRoot"/>
      </p:par>
    </p:tnLst>
  </p:timing>
  <p:hf hdr="0" ftr="0" dt="0"/>
  <p:txStyles>
    <p:titleStyle>
      <a:lvl1pPr algn="ctr" defTabSz="457113" rtl="0" eaLnBrk="1" latinLnBrk="0" hangingPunct="1">
        <a:spcBef>
          <a:spcPct val="0"/>
        </a:spcBef>
        <a:buNone/>
        <a:defRPr sz="4300" kern="1200">
          <a:solidFill>
            <a:schemeClr val="tx1"/>
          </a:solidFill>
          <a:latin typeface="+mj-lt"/>
          <a:ea typeface="+mj-ea"/>
          <a:cs typeface="+mj-cs"/>
        </a:defRPr>
      </a:lvl1pPr>
    </p:titleStyle>
    <p:bodyStyle>
      <a:lvl1pPr marL="342835" indent="-342835" algn="l" defTabSz="457113" rtl="0" eaLnBrk="1" latinLnBrk="0" hangingPunct="1">
        <a:spcBef>
          <a:spcPct val="20000"/>
        </a:spcBef>
        <a:buFont typeface="Arial"/>
        <a:buChar char="•"/>
        <a:defRPr sz="3200" kern="1200">
          <a:solidFill>
            <a:schemeClr val="tx1"/>
          </a:solidFill>
          <a:latin typeface="+mn-lt"/>
          <a:ea typeface="+mn-ea"/>
          <a:cs typeface="+mn-cs"/>
        </a:defRPr>
      </a:lvl1pPr>
      <a:lvl2pPr marL="742809" indent="-285695" algn="l" defTabSz="457113" rtl="0" eaLnBrk="1" latinLnBrk="0" hangingPunct="1">
        <a:spcBef>
          <a:spcPct val="20000"/>
        </a:spcBef>
        <a:buFont typeface="Arial"/>
        <a:buChar char="–"/>
        <a:defRPr sz="2800" kern="1200">
          <a:solidFill>
            <a:schemeClr val="tx1"/>
          </a:solidFill>
          <a:latin typeface="+mn-lt"/>
          <a:ea typeface="+mn-ea"/>
          <a:cs typeface="+mn-cs"/>
        </a:defRPr>
      </a:lvl2pPr>
      <a:lvl3pPr marL="1142783" indent="-228556" algn="l" defTabSz="457113" rtl="0" eaLnBrk="1" latinLnBrk="0" hangingPunct="1">
        <a:spcBef>
          <a:spcPct val="20000"/>
        </a:spcBef>
        <a:buFont typeface="Arial"/>
        <a:buChar char="•"/>
        <a:defRPr sz="2300" kern="1200">
          <a:solidFill>
            <a:schemeClr val="tx1"/>
          </a:solidFill>
          <a:latin typeface="+mn-lt"/>
          <a:ea typeface="+mn-ea"/>
          <a:cs typeface="+mn-cs"/>
        </a:defRPr>
      </a:lvl3pPr>
      <a:lvl4pPr marL="1599895" indent="-228556" algn="l" defTabSz="457113" rtl="0" eaLnBrk="1" latinLnBrk="0" hangingPunct="1">
        <a:spcBef>
          <a:spcPct val="20000"/>
        </a:spcBef>
        <a:buFont typeface="Arial"/>
        <a:buChar char="–"/>
        <a:defRPr sz="2000" kern="1200">
          <a:solidFill>
            <a:schemeClr val="tx1"/>
          </a:solidFill>
          <a:latin typeface="+mn-lt"/>
          <a:ea typeface="+mn-ea"/>
          <a:cs typeface="+mn-cs"/>
        </a:defRPr>
      </a:lvl4pPr>
      <a:lvl5pPr marL="2057009" indent="-228556" algn="l" defTabSz="457113" rtl="0" eaLnBrk="1" latinLnBrk="0" hangingPunct="1">
        <a:spcBef>
          <a:spcPct val="20000"/>
        </a:spcBef>
        <a:buFont typeface="Arial"/>
        <a:buChar char="»"/>
        <a:defRPr sz="2000" kern="1200">
          <a:solidFill>
            <a:schemeClr val="tx1"/>
          </a:solidFill>
          <a:latin typeface="+mn-lt"/>
          <a:ea typeface="+mn-ea"/>
          <a:cs typeface="+mn-cs"/>
        </a:defRPr>
      </a:lvl5pPr>
      <a:lvl6pPr marL="2514121" indent="-228556" algn="l" defTabSz="457113" rtl="0" eaLnBrk="1" latinLnBrk="0" hangingPunct="1">
        <a:spcBef>
          <a:spcPct val="20000"/>
        </a:spcBef>
        <a:buFont typeface="Arial"/>
        <a:buChar char="•"/>
        <a:defRPr sz="2000" kern="1200">
          <a:solidFill>
            <a:schemeClr val="tx1"/>
          </a:solidFill>
          <a:latin typeface="+mn-lt"/>
          <a:ea typeface="+mn-ea"/>
          <a:cs typeface="+mn-cs"/>
        </a:defRPr>
      </a:lvl6pPr>
      <a:lvl7pPr marL="2971235" indent="-228556" algn="l" defTabSz="457113" rtl="0" eaLnBrk="1" latinLnBrk="0" hangingPunct="1">
        <a:spcBef>
          <a:spcPct val="20000"/>
        </a:spcBef>
        <a:buFont typeface="Arial"/>
        <a:buChar char="•"/>
        <a:defRPr sz="2000" kern="1200">
          <a:solidFill>
            <a:schemeClr val="tx1"/>
          </a:solidFill>
          <a:latin typeface="+mn-lt"/>
          <a:ea typeface="+mn-ea"/>
          <a:cs typeface="+mn-cs"/>
        </a:defRPr>
      </a:lvl7pPr>
      <a:lvl8pPr marL="3428348" indent="-228556" algn="l" defTabSz="457113" rtl="0" eaLnBrk="1" latinLnBrk="0" hangingPunct="1">
        <a:spcBef>
          <a:spcPct val="20000"/>
        </a:spcBef>
        <a:buFont typeface="Arial"/>
        <a:buChar char="•"/>
        <a:defRPr sz="2000" kern="1200">
          <a:solidFill>
            <a:schemeClr val="tx1"/>
          </a:solidFill>
          <a:latin typeface="+mn-lt"/>
          <a:ea typeface="+mn-ea"/>
          <a:cs typeface="+mn-cs"/>
        </a:defRPr>
      </a:lvl8pPr>
      <a:lvl9pPr marL="3885461" indent="-228556" algn="l" defTabSz="457113"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13" rtl="0" eaLnBrk="1" latinLnBrk="0" hangingPunct="1">
        <a:defRPr sz="1800" kern="1200">
          <a:solidFill>
            <a:schemeClr val="tx1"/>
          </a:solidFill>
          <a:latin typeface="+mn-lt"/>
          <a:ea typeface="+mn-ea"/>
          <a:cs typeface="+mn-cs"/>
        </a:defRPr>
      </a:lvl1pPr>
      <a:lvl2pPr marL="457113" algn="l" defTabSz="457113" rtl="0" eaLnBrk="1" latinLnBrk="0" hangingPunct="1">
        <a:defRPr sz="1800" kern="1200">
          <a:solidFill>
            <a:schemeClr val="tx1"/>
          </a:solidFill>
          <a:latin typeface="+mn-lt"/>
          <a:ea typeface="+mn-ea"/>
          <a:cs typeface="+mn-cs"/>
        </a:defRPr>
      </a:lvl2pPr>
      <a:lvl3pPr marL="914227" algn="l" defTabSz="457113" rtl="0" eaLnBrk="1" latinLnBrk="0" hangingPunct="1">
        <a:defRPr sz="1800" kern="1200">
          <a:solidFill>
            <a:schemeClr val="tx1"/>
          </a:solidFill>
          <a:latin typeface="+mn-lt"/>
          <a:ea typeface="+mn-ea"/>
          <a:cs typeface="+mn-cs"/>
        </a:defRPr>
      </a:lvl3pPr>
      <a:lvl4pPr marL="1371341" algn="l" defTabSz="457113" rtl="0" eaLnBrk="1" latinLnBrk="0" hangingPunct="1">
        <a:defRPr sz="1800" kern="1200">
          <a:solidFill>
            <a:schemeClr val="tx1"/>
          </a:solidFill>
          <a:latin typeface="+mn-lt"/>
          <a:ea typeface="+mn-ea"/>
          <a:cs typeface="+mn-cs"/>
        </a:defRPr>
      </a:lvl4pPr>
      <a:lvl5pPr marL="1828452" algn="l" defTabSz="457113" rtl="0" eaLnBrk="1" latinLnBrk="0" hangingPunct="1">
        <a:defRPr sz="1800" kern="1200">
          <a:solidFill>
            <a:schemeClr val="tx1"/>
          </a:solidFill>
          <a:latin typeface="+mn-lt"/>
          <a:ea typeface="+mn-ea"/>
          <a:cs typeface="+mn-cs"/>
        </a:defRPr>
      </a:lvl5pPr>
      <a:lvl6pPr marL="2285565" algn="l" defTabSz="457113" rtl="0" eaLnBrk="1" latinLnBrk="0" hangingPunct="1">
        <a:defRPr sz="1800" kern="1200">
          <a:solidFill>
            <a:schemeClr val="tx1"/>
          </a:solidFill>
          <a:latin typeface="+mn-lt"/>
          <a:ea typeface="+mn-ea"/>
          <a:cs typeface="+mn-cs"/>
        </a:defRPr>
      </a:lvl6pPr>
      <a:lvl7pPr marL="2742679" algn="l" defTabSz="457113" rtl="0" eaLnBrk="1" latinLnBrk="0" hangingPunct="1">
        <a:defRPr sz="1800" kern="1200">
          <a:solidFill>
            <a:schemeClr val="tx1"/>
          </a:solidFill>
          <a:latin typeface="+mn-lt"/>
          <a:ea typeface="+mn-ea"/>
          <a:cs typeface="+mn-cs"/>
        </a:defRPr>
      </a:lvl7pPr>
      <a:lvl8pPr marL="3199792" algn="l" defTabSz="457113" rtl="0" eaLnBrk="1" latinLnBrk="0" hangingPunct="1">
        <a:defRPr sz="1800" kern="1200">
          <a:solidFill>
            <a:schemeClr val="tx1"/>
          </a:solidFill>
          <a:latin typeface="+mn-lt"/>
          <a:ea typeface="+mn-ea"/>
          <a:cs typeface="+mn-cs"/>
        </a:defRPr>
      </a:lvl8pPr>
      <a:lvl9pPr marL="3656905" algn="l" defTabSz="45711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GB" dirty="0" smtClean="0"/>
          </a:p>
          <a:p>
            <a:endParaRPr lang="en-GB" dirty="0"/>
          </a:p>
          <a:p>
            <a:r>
              <a:rPr lang="en-GB" b="1" dirty="0" smtClean="0">
                <a:solidFill>
                  <a:schemeClr val="bg2"/>
                </a:solidFill>
              </a:rPr>
              <a:t>Andy King </a:t>
            </a:r>
            <a:r>
              <a:rPr lang="en-GB" dirty="0" smtClean="0">
                <a:solidFill>
                  <a:schemeClr val="bg2"/>
                </a:solidFill>
              </a:rPr>
              <a:t>and</a:t>
            </a:r>
            <a:r>
              <a:rPr lang="en-GB" b="1" dirty="0" smtClean="0">
                <a:solidFill>
                  <a:schemeClr val="bg2"/>
                </a:solidFill>
              </a:rPr>
              <a:t> Kate O’Rourke</a:t>
            </a:r>
          </a:p>
          <a:p>
            <a:r>
              <a:rPr lang="en-GB" dirty="0" smtClean="0"/>
              <a:t>December 2020</a:t>
            </a:r>
            <a:endParaRPr lang="en-GB" dirty="0"/>
          </a:p>
        </p:txBody>
      </p:sp>
      <p:sp>
        <p:nvSpPr>
          <p:cNvPr id="3" name="Text Placeholder 2"/>
          <p:cNvSpPr>
            <a:spLocks noGrp="1"/>
          </p:cNvSpPr>
          <p:nvPr>
            <p:ph type="body" sz="quarter" idx="11"/>
          </p:nvPr>
        </p:nvSpPr>
        <p:spPr/>
        <p:txBody>
          <a:bodyPr/>
          <a:lstStyle/>
          <a:p>
            <a:r>
              <a:rPr lang="en-GB" sz="2800" dirty="0"/>
              <a:t>What does </a:t>
            </a:r>
            <a:r>
              <a:rPr lang="en-GB" sz="2800" dirty="0" smtClean="0"/>
              <a:t>it really </a:t>
            </a:r>
            <a:r>
              <a:rPr lang="en-GB" sz="2800" dirty="0"/>
              <a:t>mean for trade marks, </a:t>
            </a:r>
            <a:r>
              <a:rPr lang="en-GB" sz="2800" dirty="0" smtClean="0"/>
              <a:t/>
            </a:r>
            <a:br>
              <a:rPr lang="en-GB" sz="2800" dirty="0" smtClean="0"/>
            </a:br>
            <a:r>
              <a:rPr lang="en-GB" sz="2800" dirty="0" smtClean="0"/>
              <a:t>designs </a:t>
            </a:r>
            <a:r>
              <a:rPr lang="en-GB" sz="2800" dirty="0"/>
              <a:t>and patents?</a:t>
            </a:r>
          </a:p>
        </p:txBody>
      </p:sp>
      <p:sp>
        <p:nvSpPr>
          <p:cNvPr id="4" name="Title 3"/>
          <p:cNvSpPr>
            <a:spLocks noGrp="1"/>
          </p:cNvSpPr>
          <p:nvPr>
            <p:ph type="title"/>
          </p:nvPr>
        </p:nvSpPr>
        <p:spPr>
          <a:xfrm>
            <a:off x="357391" y="1907523"/>
            <a:ext cx="5371285" cy="876031"/>
          </a:xfrm>
        </p:spPr>
        <p:txBody>
          <a:bodyPr/>
          <a:lstStyle/>
          <a:p>
            <a:r>
              <a:rPr lang="en-GB" dirty="0" smtClean="0"/>
              <a:t>Brexit</a:t>
            </a:r>
            <a:endParaRPr lang="en-GB" dirty="0"/>
          </a:p>
        </p:txBody>
      </p:sp>
      <p:sp>
        <p:nvSpPr>
          <p:cNvPr id="6" name="Isosceles Triangle 5"/>
          <p:cNvSpPr/>
          <p:nvPr/>
        </p:nvSpPr>
        <p:spPr>
          <a:xfrm>
            <a:off x="0" y="6549292"/>
            <a:ext cx="357392" cy="308708"/>
          </a:xfrm>
          <a:prstGeom prst="triangle">
            <a:avLst>
              <a:gd name="adj" fmla="val 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550182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GB" dirty="0" smtClean="0"/>
              <a:t>It will be treated as if it had been registered under UK law.</a:t>
            </a:r>
          </a:p>
          <a:p>
            <a:r>
              <a:rPr lang="en-GB" dirty="0" smtClean="0"/>
              <a:t>Independent from the EU right.</a:t>
            </a:r>
          </a:p>
          <a:p>
            <a:pPr lvl="1"/>
            <a:r>
              <a:rPr lang="en-GB" dirty="0" smtClean="0"/>
              <a:t>It can be challenged, assigned, licenced and renewed separately from the original EU right.</a:t>
            </a:r>
          </a:p>
          <a:p>
            <a:r>
              <a:rPr lang="en-GB" dirty="0" smtClean="0"/>
              <a:t>Owners of comparable UK registrations will not be </a:t>
            </a:r>
            <a:r>
              <a:rPr lang="en-GB" dirty="0"/>
              <a:t>required to have a correspondence address in the </a:t>
            </a:r>
            <a:r>
              <a:rPr lang="en-GB" dirty="0" smtClean="0"/>
              <a:t>UK for the </a:t>
            </a:r>
            <a:r>
              <a:rPr lang="en-GB" dirty="0"/>
              <a:t>3 years following the end of the transition period</a:t>
            </a:r>
            <a:r>
              <a:rPr lang="en-GB" dirty="0" smtClean="0"/>
              <a:t>.</a:t>
            </a:r>
          </a:p>
          <a:p>
            <a:pPr lvl="1"/>
            <a:r>
              <a:rPr lang="en-GB" dirty="0" smtClean="0"/>
              <a:t>It is understood that the EEA representative will be copied over from the parent EU right (where one has been appointed).</a:t>
            </a:r>
            <a:endParaRPr lang="en-GB" dirty="0"/>
          </a:p>
          <a:p>
            <a:endParaRPr lang="en-GB" dirty="0"/>
          </a:p>
        </p:txBody>
      </p:sp>
      <p:sp>
        <p:nvSpPr>
          <p:cNvPr id="3" name="Title 2"/>
          <p:cNvSpPr>
            <a:spLocks noGrp="1"/>
          </p:cNvSpPr>
          <p:nvPr>
            <p:ph type="title"/>
          </p:nvPr>
        </p:nvSpPr>
        <p:spPr/>
        <p:txBody>
          <a:bodyPr/>
          <a:lstStyle/>
          <a:p>
            <a:r>
              <a:rPr lang="en-GB" dirty="0" smtClean="0"/>
              <a:t>Other points to note about the </a:t>
            </a:r>
            <a:r>
              <a:rPr lang="en-GB" dirty="0"/>
              <a:t>‘comparable’ UK </a:t>
            </a:r>
            <a:r>
              <a:rPr lang="en-GB" dirty="0" smtClean="0"/>
              <a:t>registration</a:t>
            </a:r>
            <a:endParaRPr lang="en-GB" dirty="0"/>
          </a:p>
        </p:txBody>
      </p:sp>
      <p:sp>
        <p:nvSpPr>
          <p:cNvPr id="4" name="Isosceles Triangle 3"/>
          <p:cNvSpPr/>
          <p:nvPr/>
        </p:nvSpPr>
        <p:spPr>
          <a:xfrm>
            <a:off x="0" y="6549292"/>
            <a:ext cx="357392" cy="308708"/>
          </a:xfrm>
          <a:prstGeom prst="triangle">
            <a:avLst>
              <a:gd name="adj" fmla="val 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7863454" y="6549639"/>
            <a:ext cx="2042546" cy="307777"/>
          </a:xfrm>
          <a:prstGeom prst="rect">
            <a:avLst/>
          </a:prstGeom>
        </p:spPr>
        <p:txBody>
          <a:bodyPr wrap="none">
            <a:spAutoFit/>
          </a:bodyPr>
          <a:lstStyle/>
          <a:p>
            <a:pPr algn="r"/>
            <a:r>
              <a:rPr lang="en-GB" sz="1400" dirty="0">
                <a:solidFill>
                  <a:schemeClr val="accent2"/>
                </a:solidFill>
              </a:rPr>
              <a:t>webinar@mewburn.com</a:t>
            </a:r>
            <a:endParaRPr lang="en-GB" sz="1400" dirty="0"/>
          </a:p>
        </p:txBody>
      </p:sp>
    </p:spTree>
    <p:extLst>
      <p:ext uri="{BB962C8B-B14F-4D97-AF65-F5344CB8AC3E}">
        <p14:creationId xmlns:p14="http://schemas.microsoft.com/office/powerpoint/2010/main" val="181672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GB" dirty="0"/>
              <a:t>The first renewal date for comparable UK marks derived </a:t>
            </a:r>
            <a:r>
              <a:rPr lang="en-GB" u="sng" dirty="0"/>
              <a:t>from EUTMs </a:t>
            </a:r>
            <a:r>
              <a:rPr lang="en-GB" dirty="0"/>
              <a:t>will be the same as the renewal date of the corresponding EU right</a:t>
            </a:r>
            <a:r>
              <a:rPr lang="en-GB" dirty="0" smtClean="0"/>
              <a:t>.</a:t>
            </a:r>
          </a:p>
          <a:p>
            <a:r>
              <a:rPr lang="en-GB" dirty="0"/>
              <a:t>The </a:t>
            </a:r>
            <a:r>
              <a:rPr lang="en-GB" dirty="0" smtClean="0"/>
              <a:t>renewal </a:t>
            </a:r>
            <a:r>
              <a:rPr lang="en-GB" dirty="0"/>
              <a:t>date for comparable marks that </a:t>
            </a:r>
            <a:r>
              <a:rPr lang="en-GB" dirty="0" smtClean="0"/>
              <a:t>come </a:t>
            </a:r>
            <a:r>
              <a:rPr lang="en-GB" u="sng" dirty="0" smtClean="0"/>
              <a:t>from </a:t>
            </a:r>
            <a:r>
              <a:rPr lang="en-GB" u="sng" dirty="0"/>
              <a:t>an IR(EU)</a:t>
            </a:r>
            <a:r>
              <a:rPr lang="en-GB" dirty="0"/>
              <a:t> will depend on </a:t>
            </a:r>
            <a:r>
              <a:rPr lang="en-GB" dirty="0" smtClean="0"/>
              <a:t>when </a:t>
            </a:r>
            <a:r>
              <a:rPr lang="en-GB" dirty="0"/>
              <a:t>the EU was </a:t>
            </a:r>
            <a:r>
              <a:rPr lang="en-GB" dirty="0" smtClean="0"/>
              <a:t>designated:</a:t>
            </a:r>
          </a:p>
          <a:p>
            <a:pPr lvl="1"/>
            <a:r>
              <a:rPr lang="en-GB" dirty="0"/>
              <a:t>If the EU was designated at the outset of the IR, the first renewal date for comparable UK marks will be the existing renewal date of the corresponding IR.</a:t>
            </a:r>
          </a:p>
          <a:p>
            <a:pPr lvl="1"/>
            <a:r>
              <a:rPr lang="en-GB" dirty="0" smtClean="0"/>
              <a:t>But if the IR(EU) was </a:t>
            </a:r>
            <a:r>
              <a:rPr lang="en-GB" dirty="0">
                <a:solidFill>
                  <a:schemeClr val="bg2"/>
                </a:solidFill>
              </a:rPr>
              <a:t>subsequent designation</a:t>
            </a:r>
            <a:r>
              <a:rPr lang="en-GB" dirty="0"/>
              <a:t>, the comparable mark will adopt the date of that subsequent designation for the purpose of future renewal</a:t>
            </a:r>
            <a:r>
              <a:rPr lang="en-GB" dirty="0" smtClean="0"/>
              <a:t>.</a:t>
            </a:r>
          </a:p>
          <a:p>
            <a:endParaRPr lang="en-GB" dirty="0"/>
          </a:p>
        </p:txBody>
      </p:sp>
      <p:sp>
        <p:nvSpPr>
          <p:cNvPr id="3" name="Title 2"/>
          <p:cNvSpPr>
            <a:spLocks noGrp="1"/>
          </p:cNvSpPr>
          <p:nvPr>
            <p:ph type="title"/>
          </p:nvPr>
        </p:nvSpPr>
        <p:spPr/>
        <p:txBody>
          <a:bodyPr/>
          <a:lstStyle/>
          <a:p>
            <a:r>
              <a:rPr lang="en-GB" dirty="0" smtClean="0"/>
              <a:t>Basic principles regarding the </a:t>
            </a:r>
            <a:r>
              <a:rPr lang="en-GB" dirty="0" smtClean="0">
                <a:solidFill>
                  <a:schemeClr val="bg2"/>
                </a:solidFill>
              </a:rPr>
              <a:t>renewal </a:t>
            </a:r>
            <a:r>
              <a:rPr lang="en-GB" dirty="0" smtClean="0"/>
              <a:t>date of the comparable UK right</a:t>
            </a:r>
            <a:endParaRPr lang="en-GB" dirty="0"/>
          </a:p>
        </p:txBody>
      </p:sp>
      <p:sp>
        <p:nvSpPr>
          <p:cNvPr id="4" name="Isosceles Triangle 3"/>
          <p:cNvSpPr/>
          <p:nvPr/>
        </p:nvSpPr>
        <p:spPr>
          <a:xfrm>
            <a:off x="0" y="6549292"/>
            <a:ext cx="357392" cy="308708"/>
          </a:xfrm>
          <a:prstGeom prst="triangle">
            <a:avLst>
              <a:gd name="adj" fmla="val 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7863454" y="6549639"/>
            <a:ext cx="2042546" cy="307777"/>
          </a:xfrm>
          <a:prstGeom prst="rect">
            <a:avLst/>
          </a:prstGeom>
        </p:spPr>
        <p:txBody>
          <a:bodyPr wrap="none">
            <a:spAutoFit/>
          </a:bodyPr>
          <a:lstStyle/>
          <a:p>
            <a:pPr algn="r"/>
            <a:r>
              <a:rPr lang="en-GB" sz="1400" dirty="0">
                <a:solidFill>
                  <a:schemeClr val="accent2"/>
                </a:solidFill>
              </a:rPr>
              <a:t>webinar@mewburn.com</a:t>
            </a:r>
            <a:endParaRPr lang="en-GB" sz="1400" dirty="0"/>
          </a:p>
        </p:txBody>
      </p:sp>
    </p:spTree>
    <p:extLst>
      <p:ext uri="{BB962C8B-B14F-4D97-AF65-F5344CB8AC3E}">
        <p14:creationId xmlns:p14="http://schemas.microsoft.com/office/powerpoint/2010/main" val="2444844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if the comparable UK right isn’t wanted?</a:t>
            </a:r>
            <a:endParaRPr lang="en-GB" dirty="0"/>
          </a:p>
        </p:txBody>
      </p:sp>
      <p:sp>
        <p:nvSpPr>
          <p:cNvPr id="3" name="Isosceles Triangle 2"/>
          <p:cNvSpPr/>
          <p:nvPr/>
        </p:nvSpPr>
        <p:spPr>
          <a:xfrm>
            <a:off x="0" y="6549292"/>
            <a:ext cx="357392" cy="308708"/>
          </a:xfrm>
          <a:prstGeom prst="triangle">
            <a:avLst>
              <a:gd name="adj" fmla="val 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Rectangle 4"/>
          <p:cNvSpPr/>
          <p:nvPr/>
        </p:nvSpPr>
        <p:spPr>
          <a:xfrm>
            <a:off x="7863454" y="6549639"/>
            <a:ext cx="2042546" cy="307777"/>
          </a:xfrm>
          <a:prstGeom prst="rect">
            <a:avLst/>
          </a:prstGeom>
        </p:spPr>
        <p:txBody>
          <a:bodyPr wrap="none">
            <a:spAutoFit/>
          </a:bodyPr>
          <a:lstStyle/>
          <a:p>
            <a:pPr algn="r"/>
            <a:r>
              <a:rPr lang="en-GB" sz="1400" dirty="0">
                <a:solidFill>
                  <a:schemeClr val="accent2"/>
                </a:solidFill>
              </a:rPr>
              <a:t>webinar@mewburn.com</a:t>
            </a:r>
            <a:endParaRPr lang="en-GB" sz="1400" dirty="0"/>
          </a:p>
        </p:txBody>
      </p:sp>
    </p:spTree>
    <p:extLst>
      <p:ext uri="{BB962C8B-B14F-4D97-AF65-F5344CB8AC3E}">
        <p14:creationId xmlns:p14="http://schemas.microsoft.com/office/powerpoint/2010/main" val="24682367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GB" dirty="0"/>
              <a:t>Trade mark owners who do not wish to retain trade mark protection in the UK </a:t>
            </a:r>
            <a:r>
              <a:rPr lang="en-GB" dirty="0">
                <a:latin typeface="Arial" panose="020B0604020202020204" pitchFamily="34" charset="0"/>
                <a:cs typeface="Arial" panose="020B0604020202020204" pitchFamily="34" charset="0"/>
              </a:rPr>
              <a:t>via the UK comparable trade mark </a:t>
            </a:r>
            <a:r>
              <a:rPr lang="en-GB" dirty="0" smtClean="0">
                <a:latin typeface="Arial" panose="020B0604020202020204" pitchFamily="34" charset="0"/>
                <a:cs typeface="Arial" panose="020B0604020202020204" pitchFamily="34" charset="0"/>
              </a:rPr>
              <a:t>are </a:t>
            </a:r>
            <a:r>
              <a:rPr lang="en-GB" dirty="0">
                <a:latin typeface="Arial" panose="020B0604020202020204" pitchFamily="34" charset="0"/>
                <a:cs typeface="Arial" panose="020B0604020202020204" pitchFamily="34" charset="0"/>
              </a:rPr>
              <a:t>able to opt </a:t>
            </a:r>
            <a:r>
              <a:rPr lang="en-GB" dirty="0" smtClean="0">
                <a:latin typeface="Arial" panose="020B0604020202020204" pitchFamily="34" charset="0"/>
                <a:cs typeface="Arial" panose="020B0604020202020204" pitchFamily="34" charset="0"/>
              </a:rPr>
              <a:t>out, e.g.:</a:t>
            </a:r>
          </a:p>
          <a:p>
            <a:pPr lvl="1"/>
            <a:r>
              <a:rPr lang="en-GB" dirty="0" smtClean="0">
                <a:latin typeface="Arial" panose="020B0604020202020204" pitchFamily="34" charset="0"/>
                <a:cs typeface="Arial" panose="020B0604020202020204" pitchFamily="34" charset="0"/>
              </a:rPr>
              <a:t>An </a:t>
            </a:r>
            <a:r>
              <a:rPr lang="en-GB" dirty="0">
                <a:latin typeface="Arial" panose="020B0604020202020204" pitchFamily="34" charset="0"/>
                <a:cs typeface="Arial" panose="020B0604020202020204" pitchFamily="34" charset="0"/>
              </a:rPr>
              <a:t>agreement </a:t>
            </a:r>
            <a:r>
              <a:rPr lang="en-GB" dirty="0" smtClean="0">
                <a:latin typeface="Arial" panose="020B0604020202020204" pitchFamily="34" charset="0"/>
                <a:cs typeface="Arial" panose="020B0604020202020204" pitchFamily="34" charset="0"/>
              </a:rPr>
              <a:t>that prohibits </a:t>
            </a:r>
            <a:r>
              <a:rPr lang="en-GB" dirty="0">
                <a:latin typeface="Arial" panose="020B0604020202020204" pitchFamily="34" charset="0"/>
                <a:cs typeface="Arial" panose="020B0604020202020204" pitchFamily="34" charset="0"/>
              </a:rPr>
              <a:t>the ownership of a UK registration; or </a:t>
            </a:r>
          </a:p>
          <a:p>
            <a:pPr lvl="1"/>
            <a:r>
              <a:rPr lang="en-GB" dirty="0">
                <a:latin typeface="Arial" panose="020B0604020202020204" pitchFamily="34" charset="0"/>
                <a:cs typeface="Arial" panose="020B0604020202020204" pitchFamily="34" charset="0"/>
              </a:rPr>
              <a:t>If there is already a corresponding UK designation of an International Registration.</a:t>
            </a:r>
          </a:p>
          <a:p>
            <a:r>
              <a:rPr lang="en-GB" dirty="0">
                <a:latin typeface="Arial" panose="020B0604020202020204" pitchFamily="34" charset="0"/>
                <a:cs typeface="Arial" panose="020B0604020202020204" pitchFamily="34" charset="0"/>
              </a:rPr>
              <a:t>But opting out is only possible after ‘Exit Day’ </a:t>
            </a:r>
            <a:r>
              <a:rPr lang="en-GB" dirty="0" smtClean="0">
                <a:latin typeface="Arial" panose="020B0604020202020204" pitchFamily="34" charset="0"/>
                <a:cs typeface="Arial" panose="020B0604020202020204" pitchFamily="34" charset="0"/>
              </a:rPr>
              <a:t>from </a:t>
            </a:r>
            <a:r>
              <a:rPr lang="en-GB" dirty="0">
                <a:latin typeface="Arial" panose="020B0604020202020204" pitchFamily="34" charset="0"/>
                <a:cs typeface="Arial" panose="020B0604020202020204" pitchFamily="34" charset="0"/>
              </a:rPr>
              <a:t>1 January </a:t>
            </a:r>
            <a:r>
              <a:rPr lang="en-GB" dirty="0" smtClean="0">
                <a:latin typeface="Arial" panose="020B0604020202020204" pitchFamily="34" charset="0"/>
                <a:cs typeface="Arial" panose="020B0604020202020204" pitchFamily="34" charset="0"/>
              </a:rPr>
              <a:t>2021.</a:t>
            </a:r>
          </a:p>
          <a:p>
            <a:pPr lvl="1"/>
            <a:r>
              <a:rPr lang="en-GB" dirty="0" smtClean="0">
                <a:latin typeface="Arial" panose="020B0604020202020204" pitchFamily="34" charset="0"/>
                <a:cs typeface="Arial" panose="020B0604020202020204" pitchFamily="34" charset="0"/>
              </a:rPr>
              <a:t>After </a:t>
            </a:r>
            <a:r>
              <a:rPr lang="en-GB" dirty="0">
                <a:latin typeface="Arial" panose="020B0604020202020204" pitchFamily="34" charset="0"/>
                <a:cs typeface="Arial" panose="020B0604020202020204" pitchFamily="34" charset="0"/>
              </a:rPr>
              <a:t>the comparable rights have been created on the UK </a:t>
            </a:r>
            <a:r>
              <a:rPr lang="en-GB" dirty="0" smtClean="0">
                <a:latin typeface="Arial" panose="020B0604020202020204" pitchFamily="34" charset="0"/>
                <a:cs typeface="Arial" panose="020B0604020202020204" pitchFamily="34" charset="0"/>
              </a:rPr>
              <a:t>Register.</a:t>
            </a:r>
          </a:p>
          <a:p>
            <a:pPr lvl="1"/>
            <a:r>
              <a:rPr lang="en-GB" dirty="0" smtClean="0">
                <a:latin typeface="Arial" panose="020B0604020202020204" pitchFamily="34" charset="0"/>
                <a:cs typeface="Arial" panose="020B0604020202020204" pitchFamily="34" charset="0"/>
              </a:rPr>
              <a:t>Any </a:t>
            </a:r>
            <a:r>
              <a:rPr lang="en-GB" dirty="0">
                <a:latin typeface="Arial" panose="020B0604020202020204" pitchFamily="34" charset="0"/>
                <a:cs typeface="Arial" panose="020B0604020202020204" pitchFamily="34" charset="0"/>
              </a:rPr>
              <a:t>opt out requests made before then will not be valid, as they will have no subject.</a:t>
            </a:r>
          </a:p>
          <a:p>
            <a:r>
              <a:rPr lang="en-GB" dirty="0" smtClean="0">
                <a:solidFill>
                  <a:schemeClr val="tx1"/>
                </a:solidFill>
              </a:rPr>
              <a:t>Partial opt out, for example for some classes only, does </a:t>
            </a:r>
            <a:r>
              <a:rPr lang="en-GB" u="sng" dirty="0" smtClean="0">
                <a:solidFill>
                  <a:schemeClr val="tx1"/>
                </a:solidFill>
              </a:rPr>
              <a:t>not</a:t>
            </a:r>
            <a:r>
              <a:rPr lang="en-GB" dirty="0" smtClean="0">
                <a:solidFill>
                  <a:schemeClr val="tx1"/>
                </a:solidFill>
              </a:rPr>
              <a:t> appear to be possible.</a:t>
            </a:r>
          </a:p>
          <a:p>
            <a:r>
              <a:rPr lang="en-GB" dirty="0" smtClean="0"/>
              <a:t>If </a:t>
            </a:r>
            <a:r>
              <a:rPr lang="en-GB" dirty="0"/>
              <a:t>the owner opts out, the UK comparable right will be treated as if it had never been filed or </a:t>
            </a:r>
            <a:r>
              <a:rPr lang="en-GB" dirty="0" smtClean="0"/>
              <a:t>registered under UK law.</a:t>
            </a:r>
            <a:endParaRPr lang="en-GB" dirty="0"/>
          </a:p>
          <a:p>
            <a:pPr marL="0" indent="0">
              <a:buNone/>
            </a:pPr>
            <a:endParaRPr lang="en-GB" dirty="0"/>
          </a:p>
        </p:txBody>
      </p:sp>
      <p:sp>
        <p:nvSpPr>
          <p:cNvPr id="3" name="Title 2"/>
          <p:cNvSpPr>
            <a:spLocks noGrp="1"/>
          </p:cNvSpPr>
          <p:nvPr>
            <p:ph type="title"/>
          </p:nvPr>
        </p:nvSpPr>
        <p:spPr/>
        <p:txBody>
          <a:bodyPr/>
          <a:lstStyle/>
          <a:p>
            <a:r>
              <a:rPr lang="en-GB" dirty="0" smtClean="0"/>
              <a:t>Opting out of the comparable right</a:t>
            </a:r>
            <a:endParaRPr lang="en-GB" dirty="0"/>
          </a:p>
        </p:txBody>
      </p:sp>
      <p:sp>
        <p:nvSpPr>
          <p:cNvPr id="4" name="Isosceles Triangle 3"/>
          <p:cNvSpPr/>
          <p:nvPr/>
        </p:nvSpPr>
        <p:spPr>
          <a:xfrm>
            <a:off x="0" y="6549292"/>
            <a:ext cx="357392" cy="308708"/>
          </a:xfrm>
          <a:prstGeom prst="triangle">
            <a:avLst>
              <a:gd name="adj" fmla="val 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7863454" y="6549639"/>
            <a:ext cx="2042546" cy="307777"/>
          </a:xfrm>
          <a:prstGeom prst="rect">
            <a:avLst/>
          </a:prstGeom>
        </p:spPr>
        <p:txBody>
          <a:bodyPr wrap="none">
            <a:spAutoFit/>
          </a:bodyPr>
          <a:lstStyle/>
          <a:p>
            <a:pPr algn="r"/>
            <a:r>
              <a:rPr lang="en-GB" sz="1400" dirty="0">
                <a:solidFill>
                  <a:schemeClr val="accent2"/>
                </a:solidFill>
              </a:rPr>
              <a:t>webinar@mewburn.com</a:t>
            </a:r>
            <a:endParaRPr lang="en-GB" sz="1400" dirty="0"/>
          </a:p>
        </p:txBody>
      </p:sp>
    </p:spTree>
    <p:extLst>
      <p:ext uri="{BB962C8B-B14F-4D97-AF65-F5344CB8AC3E}">
        <p14:creationId xmlns:p14="http://schemas.microsoft.com/office/powerpoint/2010/main" val="5749953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357394" y="1828119"/>
            <a:ext cx="6828699" cy="4587009"/>
          </a:xfrm>
        </p:spPr>
        <p:txBody>
          <a:bodyPr/>
          <a:lstStyle/>
          <a:p>
            <a:pPr lvl="0"/>
            <a:r>
              <a:rPr lang="en-GB" dirty="0" smtClean="0"/>
              <a:t>The </a:t>
            </a:r>
            <a:r>
              <a:rPr lang="en-GB" dirty="0"/>
              <a:t>UK IPO will provide a ‘opt out’ notice template </a:t>
            </a:r>
            <a:r>
              <a:rPr lang="en-GB" dirty="0">
                <a:solidFill>
                  <a:schemeClr val="tx1"/>
                </a:solidFill>
              </a:rPr>
              <a:t>or official form after Exit Day.  </a:t>
            </a:r>
            <a:endParaRPr lang="en-GB" dirty="0" smtClean="0">
              <a:solidFill>
                <a:schemeClr val="tx1"/>
              </a:solidFill>
            </a:endParaRPr>
          </a:p>
          <a:p>
            <a:pPr lvl="1"/>
            <a:r>
              <a:rPr lang="en-GB" dirty="0" smtClean="0">
                <a:solidFill>
                  <a:schemeClr val="tx1"/>
                </a:solidFill>
              </a:rPr>
              <a:t>Multiple opt outs can be filed on a single form.</a:t>
            </a:r>
          </a:p>
          <a:p>
            <a:pPr lvl="0"/>
            <a:r>
              <a:rPr lang="en-GB" dirty="0" smtClean="0">
                <a:solidFill>
                  <a:schemeClr val="tx1"/>
                </a:solidFill>
              </a:rPr>
              <a:t>No official deadline or fee for opting out.</a:t>
            </a:r>
          </a:p>
          <a:p>
            <a:pPr lvl="0"/>
            <a:r>
              <a:rPr lang="en-GB" sz="2400" dirty="0" smtClean="0"/>
              <a:t>By </a:t>
            </a:r>
            <a:r>
              <a:rPr lang="en-GB" sz="2400" dirty="0"/>
              <a:t>law, notice to any third parties that have an interest in the mark (for example, licensees) must be given for </a:t>
            </a:r>
            <a:r>
              <a:rPr lang="en-GB" sz="2400" dirty="0" smtClean="0"/>
              <a:t>opt out </a:t>
            </a:r>
            <a:r>
              <a:rPr lang="en-GB" sz="2400" dirty="0"/>
              <a:t>to have effect. </a:t>
            </a:r>
            <a:endParaRPr lang="en-GB" sz="3200" dirty="0"/>
          </a:p>
          <a:p>
            <a:pPr lvl="1"/>
            <a:r>
              <a:rPr lang="en-GB" dirty="0"/>
              <a:t>The owner must confirm that such action has been taken.</a:t>
            </a:r>
            <a:endParaRPr lang="en-GB" sz="2400" dirty="0"/>
          </a:p>
          <a:p>
            <a:pPr lvl="1"/>
            <a:r>
              <a:rPr lang="en-GB" dirty="0" smtClean="0"/>
              <a:t>Likely to be </a:t>
            </a:r>
            <a:r>
              <a:rPr lang="en-GB" dirty="0"/>
              <a:t>in the form of a declaration on the official UK IPO form used to opt out.</a:t>
            </a:r>
          </a:p>
          <a:p>
            <a:pPr marL="0" indent="0">
              <a:buNone/>
            </a:pPr>
            <a:endParaRPr lang="en-GB" dirty="0"/>
          </a:p>
        </p:txBody>
      </p:sp>
      <p:sp>
        <p:nvSpPr>
          <p:cNvPr id="3" name="Title 2"/>
          <p:cNvSpPr>
            <a:spLocks noGrp="1"/>
          </p:cNvSpPr>
          <p:nvPr>
            <p:ph type="title"/>
          </p:nvPr>
        </p:nvSpPr>
        <p:spPr/>
        <p:txBody>
          <a:bodyPr/>
          <a:lstStyle/>
          <a:p>
            <a:r>
              <a:rPr lang="en-GB" dirty="0" smtClean="0"/>
              <a:t>How will opting out work?</a:t>
            </a:r>
            <a:endParaRPr lang="en-GB" dirty="0"/>
          </a:p>
        </p:txBody>
      </p:sp>
      <p:sp>
        <p:nvSpPr>
          <p:cNvPr id="4" name="Isosceles Triangle 3"/>
          <p:cNvSpPr/>
          <p:nvPr/>
        </p:nvSpPr>
        <p:spPr>
          <a:xfrm>
            <a:off x="0" y="6549292"/>
            <a:ext cx="357392" cy="308708"/>
          </a:xfrm>
          <a:prstGeom prst="triangle">
            <a:avLst>
              <a:gd name="adj" fmla="val 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076" name="Picture 4" descr="Ocoee, FL"/>
          <p:cNvPicPr>
            <a:picLocks noChangeAspect="1" noChangeArrowheads="1"/>
          </p:cNvPicPr>
          <p:nvPr/>
        </p:nvPicPr>
        <p:blipFill rotWithShape="1">
          <a:blip r:embed="rId2">
            <a:extLst>
              <a:ext uri="{28A0092B-C50C-407E-A947-70E740481C1C}">
                <a14:useLocalDpi xmlns:a14="http://schemas.microsoft.com/office/drawing/2010/main" val="0"/>
              </a:ext>
            </a:extLst>
          </a:blip>
          <a:srcRect l="20392" r="20392"/>
          <a:stretch/>
        </p:blipFill>
        <p:spPr bwMode="auto">
          <a:xfrm>
            <a:off x="7186093" y="3057097"/>
            <a:ext cx="2341852" cy="212905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863454" y="6549639"/>
            <a:ext cx="2042546" cy="307777"/>
          </a:xfrm>
          <a:prstGeom prst="rect">
            <a:avLst/>
          </a:prstGeom>
        </p:spPr>
        <p:txBody>
          <a:bodyPr wrap="none">
            <a:spAutoFit/>
          </a:bodyPr>
          <a:lstStyle/>
          <a:p>
            <a:pPr algn="r"/>
            <a:r>
              <a:rPr lang="en-GB" sz="1400" dirty="0">
                <a:solidFill>
                  <a:schemeClr val="accent2"/>
                </a:solidFill>
              </a:rPr>
              <a:t>webinar@mewburn.com</a:t>
            </a:r>
            <a:endParaRPr lang="en-GB" sz="1400" dirty="0"/>
          </a:p>
        </p:txBody>
      </p:sp>
    </p:spTree>
    <p:extLst>
      <p:ext uri="{BB962C8B-B14F-4D97-AF65-F5344CB8AC3E}">
        <p14:creationId xmlns:p14="http://schemas.microsoft.com/office/powerpoint/2010/main" val="3822758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GB" dirty="0" smtClean="0"/>
              <a:t>Opting out </a:t>
            </a:r>
            <a:r>
              <a:rPr lang="en-GB" dirty="0"/>
              <a:t>of the comparable </a:t>
            </a:r>
            <a:r>
              <a:rPr lang="en-GB" dirty="0" smtClean="0"/>
              <a:t>right is not available if:</a:t>
            </a:r>
          </a:p>
          <a:p>
            <a:pPr lvl="1"/>
            <a:r>
              <a:rPr lang="en-GB" dirty="0" smtClean="0"/>
              <a:t>The mark has been used in the UK.</a:t>
            </a:r>
          </a:p>
          <a:p>
            <a:pPr lvl="1"/>
            <a:r>
              <a:rPr lang="en-GB" dirty="0" smtClean="0"/>
              <a:t>The mark is subject to an assignment, licence or agreement.</a:t>
            </a:r>
          </a:p>
          <a:p>
            <a:pPr lvl="1"/>
            <a:r>
              <a:rPr lang="en-GB" dirty="0" smtClean="0"/>
              <a:t>The mark is subject to litigation.</a:t>
            </a:r>
          </a:p>
          <a:p>
            <a:r>
              <a:rPr lang="en-GB" dirty="0"/>
              <a:t>If </a:t>
            </a:r>
            <a:r>
              <a:rPr lang="en-GB" dirty="0" smtClean="0"/>
              <a:t>the UK IPO </a:t>
            </a:r>
            <a:r>
              <a:rPr lang="en-GB" dirty="0"/>
              <a:t>determines that an opt-out right has been exercised in circumstances where it was not permitted, the comparable UK trade mark may be reinstated if </a:t>
            </a:r>
            <a:r>
              <a:rPr lang="en-GB" dirty="0" smtClean="0"/>
              <a:t>it was </a:t>
            </a:r>
            <a:r>
              <a:rPr lang="en-GB" dirty="0"/>
              <a:t>removed from the register.</a:t>
            </a:r>
            <a:endParaRPr lang="en-GB" dirty="0" smtClean="0"/>
          </a:p>
          <a:p>
            <a:endParaRPr lang="en-GB" dirty="0"/>
          </a:p>
        </p:txBody>
      </p:sp>
      <p:sp>
        <p:nvSpPr>
          <p:cNvPr id="3" name="Title 2"/>
          <p:cNvSpPr>
            <a:spLocks noGrp="1"/>
          </p:cNvSpPr>
          <p:nvPr>
            <p:ph type="title"/>
          </p:nvPr>
        </p:nvSpPr>
        <p:spPr/>
        <p:txBody>
          <a:bodyPr/>
          <a:lstStyle/>
          <a:p>
            <a:r>
              <a:rPr lang="en-GB" dirty="0" smtClean="0"/>
              <a:t>However, opting out may not be possible in some circumstances</a:t>
            </a:r>
            <a:endParaRPr lang="en-GB" dirty="0"/>
          </a:p>
        </p:txBody>
      </p:sp>
      <p:sp>
        <p:nvSpPr>
          <p:cNvPr id="4" name="Isosceles Triangle 3"/>
          <p:cNvSpPr/>
          <p:nvPr/>
        </p:nvSpPr>
        <p:spPr>
          <a:xfrm>
            <a:off x="0" y="6549292"/>
            <a:ext cx="357392" cy="308708"/>
          </a:xfrm>
          <a:prstGeom prst="triangle">
            <a:avLst>
              <a:gd name="adj" fmla="val 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7863454" y="6549639"/>
            <a:ext cx="2042546" cy="307777"/>
          </a:xfrm>
          <a:prstGeom prst="rect">
            <a:avLst/>
          </a:prstGeom>
        </p:spPr>
        <p:txBody>
          <a:bodyPr wrap="none">
            <a:spAutoFit/>
          </a:bodyPr>
          <a:lstStyle/>
          <a:p>
            <a:pPr algn="r"/>
            <a:r>
              <a:rPr lang="en-GB" sz="1400" dirty="0">
                <a:solidFill>
                  <a:schemeClr val="accent2"/>
                </a:solidFill>
              </a:rPr>
              <a:t>webinar@mewburn.com</a:t>
            </a:r>
            <a:endParaRPr lang="en-GB" sz="1400" dirty="0"/>
          </a:p>
        </p:txBody>
      </p:sp>
    </p:spTree>
    <p:extLst>
      <p:ext uri="{BB962C8B-B14F-4D97-AF65-F5344CB8AC3E}">
        <p14:creationId xmlns:p14="http://schemas.microsoft.com/office/powerpoint/2010/main" val="4722810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about pending EUTM applications and IR(EU)s?</a:t>
            </a:r>
            <a:endParaRPr lang="en-GB" dirty="0"/>
          </a:p>
        </p:txBody>
      </p:sp>
      <p:sp>
        <p:nvSpPr>
          <p:cNvPr id="3" name="Isosceles Triangle 2"/>
          <p:cNvSpPr/>
          <p:nvPr/>
        </p:nvSpPr>
        <p:spPr>
          <a:xfrm>
            <a:off x="0" y="6549292"/>
            <a:ext cx="357392" cy="308708"/>
          </a:xfrm>
          <a:prstGeom prst="triangle">
            <a:avLst>
              <a:gd name="adj" fmla="val 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Rectangle 4"/>
          <p:cNvSpPr/>
          <p:nvPr/>
        </p:nvSpPr>
        <p:spPr>
          <a:xfrm>
            <a:off x="7863454" y="6549639"/>
            <a:ext cx="2042546" cy="307777"/>
          </a:xfrm>
          <a:prstGeom prst="rect">
            <a:avLst/>
          </a:prstGeom>
        </p:spPr>
        <p:txBody>
          <a:bodyPr wrap="none">
            <a:spAutoFit/>
          </a:bodyPr>
          <a:lstStyle/>
          <a:p>
            <a:pPr algn="r"/>
            <a:r>
              <a:rPr lang="en-GB" sz="1400" dirty="0">
                <a:solidFill>
                  <a:schemeClr val="accent2"/>
                </a:solidFill>
              </a:rPr>
              <a:t>webinar@mewburn.com</a:t>
            </a:r>
            <a:endParaRPr lang="en-GB" sz="1400" dirty="0"/>
          </a:p>
        </p:txBody>
      </p:sp>
    </p:spTree>
    <p:extLst>
      <p:ext uri="{BB962C8B-B14F-4D97-AF65-F5344CB8AC3E}">
        <p14:creationId xmlns:p14="http://schemas.microsoft.com/office/powerpoint/2010/main" val="22346495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GB" dirty="0" smtClean="0"/>
              <a:t>Owners will </a:t>
            </a:r>
            <a:r>
              <a:rPr lang="en-GB" dirty="0"/>
              <a:t>have </a:t>
            </a:r>
            <a:r>
              <a:rPr lang="en-GB" dirty="0">
                <a:solidFill>
                  <a:schemeClr val="bg2"/>
                </a:solidFill>
              </a:rPr>
              <a:t>a 9-month window to re-file </a:t>
            </a:r>
            <a:r>
              <a:rPr lang="en-GB" dirty="0"/>
              <a:t>(i.e. until </a:t>
            </a:r>
            <a:r>
              <a:rPr lang="en-GB" dirty="0" smtClean="0"/>
              <a:t>30 </a:t>
            </a:r>
            <a:r>
              <a:rPr lang="en-GB" dirty="0"/>
              <a:t>September 2021) as an identical </a:t>
            </a:r>
            <a:r>
              <a:rPr lang="en-GB" u="sng" dirty="0" smtClean="0"/>
              <a:t>national</a:t>
            </a:r>
            <a:r>
              <a:rPr lang="en-GB" dirty="0" smtClean="0"/>
              <a:t> UK </a:t>
            </a:r>
            <a:r>
              <a:rPr lang="en-GB" dirty="0"/>
              <a:t>application </a:t>
            </a:r>
            <a:endParaRPr lang="en-GB" dirty="0" smtClean="0"/>
          </a:p>
          <a:p>
            <a:pPr lvl="1"/>
            <a:r>
              <a:rPr lang="en-GB" dirty="0" smtClean="0"/>
              <a:t>Preserving the </a:t>
            </a:r>
            <a:r>
              <a:rPr lang="en-GB" dirty="0"/>
              <a:t>filing and priority date of the </a:t>
            </a:r>
            <a:r>
              <a:rPr lang="en-GB" dirty="0" smtClean="0"/>
              <a:t>EU right (and any UK seniority claim). </a:t>
            </a:r>
          </a:p>
          <a:p>
            <a:pPr lvl="2"/>
            <a:r>
              <a:rPr lang="en-GB" dirty="0">
                <a:latin typeface="Arial" panose="020B0604020202020204" pitchFamily="34" charset="0"/>
                <a:cs typeface="Arial" panose="020B0604020202020204" pitchFamily="34" charset="0"/>
              </a:rPr>
              <a:t>The UK application process will provide a way of recording priority and seniority dates</a:t>
            </a:r>
            <a:r>
              <a:rPr lang="en-GB" dirty="0" smtClean="0">
                <a:latin typeface="Arial" panose="020B0604020202020204" pitchFamily="34" charset="0"/>
                <a:cs typeface="Arial" panose="020B0604020202020204" pitchFamily="34" charset="0"/>
              </a:rPr>
              <a:t>.</a:t>
            </a:r>
          </a:p>
          <a:p>
            <a:pPr lvl="1"/>
            <a:r>
              <a:rPr lang="en-GB" dirty="0" smtClean="0"/>
              <a:t>Covering identical or more restricted goods and services.</a:t>
            </a:r>
          </a:p>
          <a:p>
            <a:pPr lvl="1"/>
            <a:r>
              <a:rPr lang="en-GB" dirty="0" smtClean="0"/>
              <a:t>The </a:t>
            </a:r>
            <a:r>
              <a:rPr lang="en-GB" dirty="0"/>
              <a:t>normal </a:t>
            </a:r>
            <a:r>
              <a:rPr lang="en-GB" dirty="0" smtClean="0"/>
              <a:t>UK IPO filing </a:t>
            </a:r>
            <a:r>
              <a:rPr lang="en-GB" dirty="0"/>
              <a:t>fees will be </a:t>
            </a:r>
            <a:r>
              <a:rPr lang="en-GB" dirty="0" smtClean="0"/>
              <a:t>due.</a:t>
            </a:r>
          </a:p>
          <a:p>
            <a:pPr lvl="1"/>
            <a:r>
              <a:rPr lang="en-GB" dirty="0" smtClean="0">
                <a:solidFill>
                  <a:schemeClr val="tx1"/>
                </a:solidFill>
              </a:rPr>
              <a:t>The </a:t>
            </a:r>
            <a:r>
              <a:rPr lang="en-GB" dirty="0">
                <a:solidFill>
                  <a:schemeClr val="tx1"/>
                </a:solidFill>
              </a:rPr>
              <a:t>re-filed UK application will then be examined and prosecuted in the usual </a:t>
            </a:r>
            <a:r>
              <a:rPr lang="en-GB" dirty="0" smtClean="0">
                <a:solidFill>
                  <a:schemeClr val="tx1"/>
                </a:solidFill>
              </a:rPr>
              <a:t>way.</a:t>
            </a:r>
          </a:p>
          <a:p>
            <a:r>
              <a:rPr lang="en-GB" dirty="0" smtClean="0">
                <a:solidFill>
                  <a:schemeClr val="tx1"/>
                </a:solidFill>
              </a:rPr>
              <a:t>The application number for such re-filed marks will </a:t>
            </a:r>
            <a:r>
              <a:rPr lang="en-GB" u="sng" dirty="0" smtClean="0">
                <a:solidFill>
                  <a:schemeClr val="bg2"/>
                </a:solidFill>
              </a:rPr>
              <a:t>not</a:t>
            </a:r>
            <a:r>
              <a:rPr lang="en-GB" dirty="0" smtClean="0">
                <a:solidFill>
                  <a:schemeClr val="tx1"/>
                </a:solidFill>
              </a:rPr>
              <a:t> have a link to the associated EU right (as with the comparable UK marks).</a:t>
            </a:r>
          </a:p>
          <a:p>
            <a:pPr marL="0" indent="0">
              <a:buNone/>
            </a:pPr>
            <a:endParaRPr lang="en-GB" dirty="0"/>
          </a:p>
          <a:p>
            <a:pPr marL="0" indent="0">
              <a:buNone/>
            </a:pPr>
            <a:endParaRPr lang="en-GB" dirty="0" smtClean="0"/>
          </a:p>
        </p:txBody>
      </p:sp>
      <p:sp>
        <p:nvSpPr>
          <p:cNvPr id="3" name="Title 2"/>
          <p:cNvSpPr>
            <a:spLocks noGrp="1"/>
          </p:cNvSpPr>
          <p:nvPr>
            <p:ph type="title"/>
          </p:nvPr>
        </p:nvSpPr>
        <p:spPr/>
        <p:txBody>
          <a:bodyPr/>
          <a:lstStyle/>
          <a:p>
            <a:r>
              <a:rPr lang="en-GB" dirty="0" smtClean="0"/>
              <a:t>What about pending </a:t>
            </a:r>
            <a:r>
              <a:rPr lang="en-GB" dirty="0"/>
              <a:t>EU </a:t>
            </a:r>
            <a:r>
              <a:rPr lang="en-GB" dirty="0" smtClean="0"/>
              <a:t>rights as </a:t>
            </a:r>
            <a:r>
              <a:rPr lang="en-GB" dirty="0"/>
              <a:t>at Exit Day?</a:t>
            </a:r>
          </a:p>
        </p:txBody>
      </p:sp>
      <p:sp>
        <p:nvSpPr>
          <p:cNvPr id="4" name="Isosceles Triangle 3"/>
          <p:cNvSpPr/>
          <p:nvPr/>
        </p:nvSpPr>
        <p:spPr>
          <a:xfrm>
            <a:off x="0" y="6549292"/>
            <a:ext cx="357392" cy="308708"/>
          </a:xfrm>
          <a:prstGeom prst="triangle">
            <a:avLst>
              <a:gd name="adj" fmla="val 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7863454" y="6549639"/>
            <a:ext cx="2042546" cy="307777"/>
          </a:xfrm>
          <a:prstGeom prst="rect">
            <a:avLst/>
          </a:prstGeom>
        </p:spPr>
        <p:txBody>
          <a:bodyPr wrap="none">
            <a:spAutoFit/>
          </a:bodyPr>
          <a:lstStyle/>
          <a:p>
            <a:pPr algn="r"/>
            <a:r>
              <a:rPr lang="en-GB" sz="1400" dirty="0">
                <a:solidFill>
                  <a:schemeClr val="accent2"/>
                </a:solidFill>
              </a:rPr>
              <a:t>webinar@mewburn.com</a:t>
            </a:r>
            <a:endParaRPr lang="en-GB" sz="1400" dirty="0"/>
          </a:p>
        </p:txBody>
      </p:sp>
    </p:spTree>
    <p:extLst>
      <p:ext uri="{BB962C8B-B14F-4D97-AF65-F5344CB8AC3E}">
        <p14:creationId xmlns:p14="http://schemas.microsoft.com/office/powerpoint/2010/main" val="3541908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GB" dirty="0" smtClean="0"/>
              <a:t>Note </a:t>
            </a:r>
            <a:r>
              <a:rPr lang="en-GB" dirty="0"/>
              <a:t>that </a:t>
            </a:r>
            <a:r>
              <a:rPr lang="en-GB" dirty="0" smtClean="0"/>
              <a:t>owners of IR(EU)s will not be able to re-file </a:t>
            </a:r>
            <a:r>
              <a:rPr lang="en-GB" dirty="0"/>
              <a:t>as a </a:t>
            </a:r>
            <a:r>
              <a:rPr lang="en-GB" dirty="0" smtClean="0"/>
              <a:t>new IR(UK) under this scheme.</a:t>
            </a:r>
          </a:p>
          <a:p>
            <a:r>
              <a:rPr lang="en-GB" dirty="0"/>
              <a:t>Applies to both designations of the EU made with the initial application for </a:t>
            </a:r>
            <a:r>
              <a:rPr lang="en-GB" dirty="0" smtClean="0"/>
              <a:t>an IR </a:t>
            </a:r>
            <a:r>
              <a:rPr lang="en-GB" u="sng" dirty="0"/>
              <a:t>and</a:t>
            </a:r>
            <a:r>
              <a:rPr lang="en-GB" dirty="0"/>
              <a:t> subsequent designations of the </a:t>
            </a:r>
            <a:r>
              <a:rPr lang="en-GB" dirty="0" smtClean="0"/>
              <a:t>EU.</a:t>
            </a:r>
          </a:p>
          <a:p>
            <a:pPr lvl="1"/>
            <a:r>
              <a:rPr lang="en-GB" dirty="0" smtClean="0"/>
              <a:t>The </a:t>
            </a:r>
            <a:r>
              <a:rPr lang="en-GB" dirty="0"/>
              <a:t>designation </a:t>
            </a:r>
            <a:r>
              <a:rPr lang="en-GB" dirty="0" smtClean="0"/>
              <a:t>must be recorded </a:t>
            </a:r>
            <a:r>
              <a:rPr lang="en-GB" dirty="0"/>
              <a:t>in the International Register before the end of the transition period. </a:t>
            </a:r>
          </a:p>
          <a:p>
            <a:endParaRPr lang="en-GB" dirty="0"/>
          </a:p>
          <a:p>
            <a:endParaRPr lang="en-GB" dirty="0" smtClean="0"/>
          </a:p>
          <a:p>
            <a:endParaRPr lang="en-GB" dirty="0"/>
          </a:p>
          <a:p>
            <a:endParaRPr lang="en-GB" dirty="0"/>
          </a:p>
        </p:txBody>
      </p:sp>
      <p:sp>
        <p:nvSpPr>
          <p:cNvPr id="3" name="Title 2"/>
          <p:cNvSpPr>
            <a:spLocks noGrp="1"/>
          </p:cNvSpPr>
          <p:nvPr>
            <p:ph type="title"/>
          </p:nvPr>
        </p:nvSpPr>
        <p:spPr/>
        <p:txBody>
          <a:bodyPr/>
          <a:lstStyle/>
          <a:p>
            <a:r>
              <a:rPr lang="en-GB" dirty="0" smtClean="0"/>
              <a:t>What about pending </a:t>
            </a:r>
            <a:r>
              <a:rPr lang="en-GB" dirty="0"/>
              <a:t>EU </a:t>
            </a:r>
            <a:r>
              <a:rPr lang="en-GB" dirty="0" smtClean="0"/>
              <a:t>rights as </a:t>
            </a:r>
            <a:r>
              <a:rPr lang="en-GB" dirty="0"/>
              <a:t>at Exit Day?</a:t>
            </a:r>
          </a:p>
        </p:txBody>
      </p:sp>
      <p:sp>
        <p:nvSpPr>
          <p:cNvPr id="4" name="Isosceles Triangle 3"/>
          <p:cNvSpPr/>
          <p:nvPr/>
        </p:nvSpPr>
        <p:spPr>
          <a:xfrm>
            <a:off x="0" y="6549292"/>
            <a:ext cx="357392" cy="308708"/>
          </a:xfrm>
          <a:prstGeom prst="triangle">
            <a:avLst>
              <a:gd name="adj" fmla="val 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7863454" y="6549639"/>
            <a:ext cx="2042546" cy="307777"/>
          </a:xfrm>
          <a:prstGeom prst="rect">
            <a:avLst/>
          </a:prstGeom>
        </p:spPr>
        <p:txBody>
          <a:bodyPr wrap="none">
            <a:spAutoFit/>
          </a:bodyPr>
          <a:lstStyle/>
          <a:p>
            <a:pPr algn="r"/>
            <a:r>
              <a:rPr lang="en-GB" sz="1400" dirty="0">
                <a:solidFill>
                  <a:schemeClr val="accent2"/>
                </a:solidFill>
              </a:rPr>
              <a:t>webinar@mewburn.com</a:t>
            </a:r>
            <a:endParaRPr lang="en-GB" sz="1400" dirty="0"/>
          </a:p>
        </p:txBody>
      </p:sp>
    </p:spTree>
    <p:extLst>
      <p:ext uri="{BB962C8B-B14F-4D97-AF65-F5344CB8AC3E}">
        <p14:creationId xmlns:p14="http://schemas.microsoft.com/office/powerpoint/2010/main" val="30939255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357394" y="1828119"/>
            <a:ext cx="6849522" cy="4587009"/>
          </a:xfrm>
        </p:spPr>
        <p:txBody>
          <a:bodyPr/>
          <a:lstStyle/>
          <a:p>
            <a:r>
              <a:rPr lang="en-GB" dirty="0" smtClean="0"/>
              <a:t>Does your client intend to file a </a:t>
            </a:r>
            <a:r>
              <a:rPr lang="en-GB" dirty="0"/>
              <a:t>UK trade mark application that does </a:t>
            </a:r>
            <a:r>
              <a:rPr lang="en-GB" u="sng" dirty="0"/>
              <a:t>not</a:t>
            </a:r>
            <a:r>
              <a:rPr lang="en-GB" dirty="0"/>
              <a:t> correspond to a pending EUTM application in the 9 months after 1 January </a:t>
            </a:r>
            <a:r>
              <a:rPr lang="en-GB" dirty="0" smtClean="0"/>
              <a:t>2021?</a:t>
            </a:r>
          </a:p>
          <a:p>
            <a:pPr lvl="1"/>
            <a:r>
              <a:rPr lang="en-GB" dirty="0" smtClean="0"/>
              <a:t>If so, beware that another party could subsequently file </a:t>
            </a:r>
            <a:r>
              <a:rPr lang="en-GB" dirty="0"/>
              <a:t>a UK application </a:t>
            </a:r>
            <a:r>
              <a:rPr lang="en-GB" dirty="0" smtClean="0"/>
              <a:t>but claim </a:t>
            </a:r>
            <a:r>
              <a:rPr lang="en-GB" dirty="0"/>
              <a:t>the earlier date of a corresponding </a:t>
            </a:r>
            <a:r>
              <a:rPr lang="en-GB" dirty="0" smtClean="0"/>
              <a:t>EU right that </a:t>
            </a:r>
            <a:r>
              <a:rPr lang="en-GB" dirty="0"/>
              <a:t>was pending on 1 January 2021. </a:t>
            </a:r>
            <a:endParaRPr lang="en-GB" dirty="0" smtClean="0"/>
          </a:p>
          <a:p>
            <a:pPr lvl="1"/>
            <a:r>
              <a:rPr lang="en-GB" dirty="0" smtClean="0"/>
              <a:t>Where </a:t>
            </a:r>
            <a:r>
              <a:rPr lang="en-GB" dirty="0"/>
              <a:t>this happens, the later-filed UK application will take precedence</a:t>
            </a:r>
            <a:r>
              <a:rPr lang="en-GB" dirty="0" smtClean="0"/>
              <a:t>.</a:t>
            </a:r>
          </a:p>
          <a:p>
            <a:r>
              <a:rPr lang="en-GB" dirty="0" smtClean="0"/>
              <a:t>Any pre-filing UK clearance searches should continue to look for EUTM applications pending on Exit Day, at least until 1 October 2021.</a:t>
            </a:r>
            <a:endParaRPr lang="en-GB" dirty="0"/>
          </a:p>
        </p:txBody>
      </p:sp>
      <p:sp>
        <p:nvSpPr>
          <p:cNvPr id="3" name="Title 2"/>
          <p:cNvSpPr>
            <a:spLocks noGrp="1"/>
          </p:cNvSpPr>
          <p:nvPr>
            <p:ph type="title"/>
          </p:nvPr>
        </p:nvSpPr>
        <p:spPr/>
        <p:txBody>
          <a:bodyPr/>
          <a:lstStyle/>
          <a:p>
            <a:r>
              <a:rPr lang="en-GB" dirty="0" smtClean="0"/>
              <a:t>Be careful not to let any new UK applications be ‘torpedoed’</a:t>
            </a:r>
            <a:endParaRPr lang="en-GB" dirty="0"/>
          </a:p>
        </p:txBody>
      </p:sp>
      <p:sp>
        <p:nvSpPr>
          <p:cNvPr id="4" name="Isosceles Triangle 3"/>
          <p:cNvSpPr/>
          <p:nvPr/>
        </p:nvSpPr>
        <p:spPr>
          <a:xfrm>
            <a:off x="0" y="6549292"/>
            <a:ext cx="357392" cy="308708"/>
          </a:xfrm>
          <a:prstGeom prst="triangle">
            <a:avLst>
              <a:gd name="adj" fmla="val 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5122" name="Picture 2" descr="The Europeans and Their GDPR Are About to Torpedo Your Recruitment Process  – ERE"/>
          <p:cNvPicPr>
            <a:picLocks noChangeAspect="1" noChangeArrowheads="1"/>
          </p:cNvPicPr>
          <p:nvPr/>
        </p:nvPicPr>
        <p:blipFill rotWithShape="1">
          <a:blip r:embed="rId2">
            <a:extLst>
              <a:ext uri="{28A0092B-C50C-407E-A947-70E740481C1C}">
                <a14:useLocalDpi xmlns:a14="http://schemas.microsoft.com/office/drawing/2010/main" val="0"/>
              </a:ext>
            </a:extLst>
          </a:blip>
          <a:srcRect l="13551" r="26724"/>
          <a:stretch/>
        </p:blipFill>
        <p:spPr bwMode="auto">
          <a:xfrm>
            <a:off x="7353239" y="1828120"/>
            <a:ext cx="2284056" cy="41997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863454" y="6549639"/>
            <a:ext cx="2042546" cy="307777"/>
          </a:xfrm>
          <a:prstGeom prst="rect">
            <a:avLst/>
          </a:prstGeom>
        </p:spPr>
        <p:txBody>
          <a:bodyPr wrap="none">
            <a:spAutoFit/>
          </a:bodyPr>
          <a:lstStyle/>
          <a:p>
            <a:pPr algn="r"/>
            <a:r>
              <a:rPr lang="en-GB" sz="1400" dirty="0">
                <a:solidFill>
                  <a:schemeClr val="accent2"/>
                </a:solidFill>
              </a:rPr>
              <a:t>webinar@mewburn.com</a:t>
            </a:r>
            <a:endParaRPr lang="en-GB" sz="1400" dirty="0"/>
          </a:p>
        </p:txBody>
      </p:sp>
    </p:spTree>
    <p:extLst>
      <p:ext uri="{BB962C8B-B14F-4D97-AF65-F5344CB8AC3E}">
        <p14:creationId xmlns:p14="http://schemas.microsoft.com/office/powerpoint/2010/main" val="15942654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GB" dirty="0" smtClean="0">
                <a:solidFill>
                  <a:schemeClr val="tx1"/>
                </a:solidFill>
              </a:rPr>
              <a:t>Focusing mainly on the impact on TM rights.</a:t>
            </a:r>
          </a:p>
          <a:p>
            <a:pPr lvl="1"/>
            <a:r>
              <a:rPr lang="en-GB" dirty="0">
                <a:solidFill>
                  <a:schemeClr val="tx1"/>
                </a:solidFill>
              </a:rPr>
              <a:t>Significant overlap between trade marks and designs.</a:t>
            </a:r>
          </a:p>
          <a:p>
            <a:pPr lvl="1"/>
            <a:r>
              <a:rPr lang="en-GB" dirty="0" smtClean="0">
                <a:solidFill>
                  <a:schemeClr val="tx1"/>
                </a:solidFill>
              </a:rPr>
              <a:t>Little change is expected for patents.</a:t>
            </a:r>
          </a:p>
          <a:p>
            <a:r>
              <a:rPr lang="en-GB" dirty="0" smtClean="0">
                <a:solidFill>
                  <a:schemeClr val="tx1"/>
                </a:solidFill>
              </a:rPr>
              <a:t>Combining our own thoughts with guidance and commentary from:</a:t>
            </a:r>
          </a:p>
          <a:p>
            <a:pPr lvl="1"/>
            <a:r>
              <a:rPr lang="en-GB" dirty="0" smtClean="0">
                <a:solidFill>
                  <a:schemeClr val="tx1"/>
                </a:solidFill>
              </a:rPr>
              <a:t>The UK IPO, the EUIPO, WIPO and The Chartered Institute of Trade Mark Attorneys (CITMA).</a:t>
            </a:r>
          </a:p>
          <a:p>
            <a:r>
              <a:rPr lang="en-GB" dirty="0" smtClean="0">
                <a:solidFill>
                  <a:schemeClr val="bg2"/>
                </a:solidFill>
              </a:rPr>
              <a:t>Some details are unfortunately still not 100% resolved.</a:t>
            </a:r>
          </a:p>
          <a:p>
            <a:endParaRPr lang="en-GB" dirty="0">
              <a:solidFill>
                <a:schemeClr val="bg2"/>
              </a:solidFill>
            </a:endParaRPr>
          </a:p>
          <a:p>
            <a:r>
              <a:rPr lang="en-GB" dirty="0" smtClean="0">
                <a:solidFill>
                  <a:schemeClr val="tx1"/>
                </a:solidFill>
              </a:rPr>
              <a:t>Email any questions to</a:t>
            </a:r>
            <a:r>
              <a:rPr lang="en-GB" dirty="0">
                <a:solidFill>
                  <a:schemeClr val="tx1"/>
                </a:solidFill>
              </a:rPr>
              <a:t>: </a:t>
            </a:r>
            <a:r>
              <a:rPr lang="en-GB" b="1" dirty="0" smtClean="0">
                <a:solidFill>
                  <a:schemeClr val="accent2"/>
                </a:solidFill>
              </a:rPr>
              <a:t>webinar@mewburn.com</a:t>
            </a:r>
            <a:r>
              <a:rPr lang="en-GB" dirty="0" smtClean="0">
                <a:solidFill>
                  <a:schemeClr val="tx1"/>
                </a:solidFill>
              </a:rPr>
              <a:t>.</a:t>
            </a:r>
          </a:p>
          <a:p>
            <a:r>
              <a:rPr lang="en-GB" dirty="0" smtClean="0">
                <a:solidFill>
                  <a:schemeClr val="tx1"/>
                </a:solidFill>
              </a:rPr>
              <a:t>Please MUTE and turn video off.</a:t>
            </a:r>
          </a:p>
          <a:p>
            <a:r>
              <a:rPr lang="en-GB" dirty="0" smtClean="0">
                <a:solidFill>
                  <a:schemeClr val="tx1"/>
                </a:solidFill>
              </a:rPr>
              <a:t>Use Zoom chat to raise any technical issues.</a:t>
            </a:r>
            <a:endParaRPr lang="en-GB" dirty="0">
              <a:solidFill>
                <a:schemeClr val="tx1"/>
              </a:solidFill>
            </a:endParaRPr>
          </a:p>
        </p:txBody>
      </p:sp>
      <p:sp>
        <p:nvSpPr>
          <p:cNvPr id="3" name="Title 2"/>
          <p:cNvSpPr>
            <a:spLocks noGrp="1"/>
          </p:cNvSpPr>
          <p:nvPr>
            <p:ph type="title"/>
          </p:nvPr>
        </p:nvSpPr>
        <p:spPr/>
        <p:txBody>
          <a:bodyPr/>
          <a:lstStyle/>
          <a:p>
            <a:r>
              <a:rPr lang="en-GB" dirty="0" smtClean="0"/>
              <a:t>Introduction</a:t>
            </a:r>
            <a:endParaRPr lang="en-GB" dirty="0"/>
          </a:p>
        </p:txBody>
      </p:sp>
      <p:pic>
        <p:nvPicPr>
          <p:cNvPr id="1030" name="Picture 6" descr="Unmute photos, royalty-free images, graphics, vectors &amp; videos | Adobe Stock"/>
          <p:cNvPicPr>
            <a:picLocks noChangeAspect="1" noChangeArrowheads="1"/>
          </p:cNvPicPr>
          <p:nvPr/>
        </p:nvPicPr>
        <p:blipFill rotWithShape="1">
          <a:blip r:embed="rId2">
            <a:extLst>
              <a:ext uri="{28A0092B-C50C-407E-A947-70E740481C1C}">
                <a14:useLocalDpi xmlns:a14="http://schemas.microsoft.com/office/drawing/2010/main" val="0"/>
              </a:ext>
            </a:extLst>
          </a:blip>
          <a:srcRect l="72263" t="31294" r="6591" b="31294"/>
          <a:stretch/>
        </p:blipFill>
        <p:spPr bwMode="auto">
          <a:xfrm>
            <a:off x="8606655" y="5322627"/>
            <a:ext cx="849868" cy="9021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Unmute photos, royalty-free images, graphics, vectors &amp; videos | Adobe Stock"/>
          <p:cNvPicPr>
            <a:picLocks noChangeAspect="1" noChangeArrowheads="1"/>
          </p:cNvPicPr>
          <p:nvPr/>
        </p:nvPicPr>
        <p:blipFill rotWithShape="1">
          <a:blip r:embed="rId2">
            <a:extLst>
              <a:ext uri="{28A0092B-C50C-407E-A947-70E740481C1C}">
                <a14:useLocalDpi xmlns:a14="http://schemas.microsoft.com/office/drawing/2010/main" val="0"/>
              </a:ext>
            </a:extLst>
          </a:blip>
          <a:srcRect l="29039" t="31294" r="49468" b="31294"/>
          <a:stretch/>
        </p:blipFill>
        <p:spPr bwMode="auto">
          <a:xfrm>
            <a:off x="7649422" y="5322627"/>
            <a:ext cx="863800" cy="902158"/>
          </a:xfrm>
          <a:prstGeom prst="rect">
            <a:avLst/>
          </a:prstGeom>
          <a:noFill/>
          <a:extLst>
            <a:ext uri="{909E8E84-426E-40DD-AFC4-6F175D3DCCD1}">
              <a14:hiddenFill xmlns:a14="http://schemas.microsoft.com/office/drawing/2010/main">
                <a:solidFill>
                  <a:srgbClr val="FFFFFF"/>
                </a:solidFill>
              </a14:hiddenFill>
            </a:ext>
          </a:extLst>
        </p:spPr>
      </p:pic>
      <p:sp>
        <p:nvSpPr>
          <p:cNvPr id="9" name="Isosceles Triangle 8"/>
          <p:cNvSpPr/>
          <p:nvPr/>
        </p:nvSpPr>
        <p:spPr>
          <a:xfrm>
            <a:off x="0" y="6549292"/>
            <a:ext cx="357392" cy="308708"/>
          </a:xfrm>
          <a:prstGeom prst="triangle">
            <a:avLst>
              <a:gd name="adj" fmla="val 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77404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GB" dirty="0" smtClean="0"/>
              <a:t>We are offering to re-file pending </a:t>
            </a:r>
            <a:r>
              <a:rPr lang="en-GB" dirty="0"/>
              <a:t>EU </a:t>
            </a:r>
            <a:r>
              <a:rPr lang="en-GB" dirty="0" smtClean="0"/>
              <a:t>rights (EUTMs and IR(EU)s) as UK </a:t>
            </a:r>
            <a:r>
              <a:rPr lang="en-GB" dirty="0"/>
              <a:t>trade mark applications </a:t>
            </a:r>
            <a:r>
              <a:rPr lang="en-GB" dirty="0" smtClean="0">
                <a:solidFill>
                  <a:schemeClr val="bg2"/>
                </a:solidFill>
              </a:rPr>
              <a:t>for free</a:t>
            </a:r>
            <a:r>
              <a:rPr lang="en-GB" dirty="0" smtClean="0"/>
              <a:t>.</a:t>
            </a:r>
          </a:p>
          <a:p>
            <a:pPr lvl="1"/>
            <a:r>
              <a:rPr lang="en-GB" dirty="0"/>
              <a:t>“Free” means that we will not make a service charge to re-file the pending EU application, to file any forms at the UK IPO, </a:t>
            </a:r>
            <a:r>
              <a:rPr lang="en-GB" dirty="0" smtClean="0"/>
              <a:t>or to </a:t>
            </a:r>
            <a:r>
              <a:rPr lang="en-GB" dirty="0"/>
              <a:t>record ourselves as the representatives. </a:t>
            </a:r>
            <a:endParaRPr lang="en-GB" dirty="0" smtClean="0"/>
          </a:p>
          <a:p>
            <a:pPr lvl="1"/>
            <a:r>
              <a:rPr lang="en-GB" dirty="0" smtClean="0"/>
              <a:t>However</a:t>
            </a:r>
            <a:r>
              <a:rPr lang="en-GB" dirty="0"/>
              <a:t>, UK IPO official fees will still have to be paid at the point of re-filing, as will any costs further </a:t>
            </a:r>
            <a:r>
              <a:rPr lang="en-GB" dirty="0" smtClean="0"/>
              <a:t>on.</a:t>
            </a:r>
          </a:p>
          <a:p>
            <a:r>
              <a:rPr lang="en-GB" dirty="0" smtClean="0"/>
              <a:t>The </a:t>
            </a:r>
            <a:r>
              <a:rPr lang="en-GB" dirty="0"/>
              <a:t>offer applies to </a:t>
            </a:r>
            <a:r>
              <a:rPr lang="en-GB" dirty="0" smtClean="0"/>
              <a:t>any pending </a:t>
            </a:r>
            <a:r>
              <a:rPr lang="en-GB" dirty="0"/>
              <a:t>EU applications, regardless of whether Mewburn Ellis is already responsible for the case or not</a:t>
            </a:r>
            <a:r>
              <a:rPr lang="en-GB" dirty="0" smtClean="0"/>
              <a:t>.</a:t>
            </a:r>
            <a:endParaRPr lang="en-GB" dirty="0"/>
          </a:p>
        </p:txBody>
      </p:sp>
      <p:sp>
        <p:nvSpPr>
          <p:cNvPr id="3" name="Title 2"/>
          <p:cNvSpPr>
            <a:spLocks noGrp="1"/>
          </p:cNvSpPr>
          <p:nvPr>
            <p:ph type="title"/>
          </p:nvPr>
        </p:nvSpPr>
        <p:spPr/>
        <p:txBody>
          <a:bodyPr/>
          <a:lstStyle/>
          <a:p>
            <a:r>
              <a:rPr lang="en-GB" dirty="0" smtClean="0"/>
              <a:t>Waiving </a:t>
            </a:r>
            <a:r>
              <a:rPr lang="en-GB" dirty="0"/>
              <a:t>our service fees when re-filing EU </a:t>
            </a:r>
            <a:r>
              <a:rPr lang="en-GB" dirty="0" smtClean="0"/>
              <a:t>rights as </a:t>
            </a:r>
            <a:r>
              <a:rPr lang="en-GB" dirty="0"/>
              <a:t>UK </a:t>
            </a:r>
            <a:r>
              <a:rPr lang="en-GB" dirty="0" smtClean="0"/>
              <a:t>applications</a:t>
            </a:r>
            <a:endParaRPr lang="en-GB" dirty="0"/>
          </a:p>
        </p:txBody>
      </p:sp>
      <p:sp>
        <p:nvSpPr>
          <p:cNvPr id="4" name="Isosceles Triangle 3"/>
          <p:cNvSpPr/>
          <p:nvPr/>
        </p:nvSpPr>
        <p:spPr>
          <a:xfrm>
            <a:off x="0" y="6549292"/>
            <a:ext cx="357392" cy="308708"/>
          </a:xfrm>
          <a:prstGeom prst="triangle">
            <a:avLst>
              <a:gd name="adj" fmla="val 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7863454" y="6549639"/>
            <a:ext cx="2042546" cy="307777"/>
          </a:xfrm>
          <a:prstGeom prst="rect">
            <a:avLst/>
          </a:prstGeom>
        </p:spPr>
        <p:txBody>
          <a:bodyPr wrap="none">
            <a:spAutoFit/>
          </a:bodyPr>
          <a:lstStyle/>
          <a:p>
            <a:pPr algn="r"/>
            <a:r>
              <a:rPr lang="en-GB" sz="1400" dirty="0">
                <a:solidFill>
                  <a:schemeClr val="accent2"/>
                </a:solidFill>
              </a:rPr>
              <a:t>webinar@mewburn.com</a:t>
            </a:r>
            <a:endParaRPr lang="en-GB" sz="1400" dirty="0"/>
          </a:p>
        </p:txBody>
      </p:sp>
    </p:spTree>
    <p:extLst>
      <p:ext uri="{BB962C8B-B14F-4D97-AF65-F5344CB8AC3E}">
        <p14:creationId xmlns:p14="http://schemas.microsoft.com/office/powerpoint/2010/main" val="13840457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are the implications </a:t>
            </a:r>
            <a:br>
              <a:rPr lang="en-GB" dirty="0" smtClean="0"/>
            </a:br>
            <a:r>
              <a:rPr lang="en-GB" dirty="0" smtClean="0"/>
              <a:t>for </a:t>
            </a:r>
            <a:r>
              <a:rPr lang="en-GB" i="1" dirty="0" smtClean="0"/>
              <a:t>inter </a:t>
            </a:r>
            <a:r>
              <a:rPr lang="en-GB" i="1" dirty="0" err="1" smtClean="0"/>
              <a:t>partes</a:t>
            </a:r>
            <a:r>
              <a:rPr lang="en-GB" i="1" dirty="0" smtClean="0"/>
              <a:t> </a:t>
            </a:r>
            <a:r>
              <a:rPr lang="en-GB" dirty="0" smtClean="0"/>
              <a:t>IPO</a:t>
            </a:r>
            <a:r>
              <a:rPr lang="en-GB" i="1" dirty="0" smtClean="0"/>
              <a:t> </a:t>
            </a:r>
            <a:r>
              <a:rPr lang="en-GB" dirty="0" smtClean="0"/>
              <a:t>proceedings?</a:t>
            </a:r>
            <a:endParaRPr lang="en-GB" dirty="0"/>
          </a:p>
        </p:txBody>
      </p:sp>
      <p:sp>
        <p:nvSpPr>
          <p:cNvPr id="5" name="Isosceles Triangle 4"/>
          <p:cNvSpPr/>
          <p:nvPr/>
        </p:nvSpPr>
        <p:spPr>
          <a:xfrm>
            <a:off x="0" y="6549292"/>
            <a:ext cx="357392" cy="308708"/>
          </a:xfrm>
          <a:prstGeom prst="triangle">
            <a:avLst>
              <a:gd name="adj" fmla="val 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7863454" y="6549639"/>
            <a:ext cx="2042546" cy="307777"/>
          </a:xfrm>
          <a:prstGeom prst="rect">
            <a:avLst/>
          </a:prstGeom>
        </p:spPr>
        <p:txBody>
          <a:bodyPr wrap="none">
            <a:spAutoFit/>
          </a:bodyPr>
          <a:lstStyle/>
          <a:p>
            <a:pPr algn="r"/>
            <a:r>
              <a:rPr lang="en-GB" sz="1400" dirty="0">
                <a:solidFill>
                  <a:schemeClr val="accent2"/>
                </a:solidFill>
              </a:rPr>
              <a:t>webinar@mewburn.com</a:t>
            </a:r>
            <a:endParaRPr lang="en-GB" sz="1400" dirty="0"/>
          </a:p>
        </p:txBody>
      </p:sp>
    </p:spTree>
    <p:extLst>
      <p:ext uri="{BB962C8B-B14F-4D97-AF65-F5344CB8AC3E}">
        <p14:creationId xmlns:p14="http://schemas.microsoft.com/office/powerpoint/2010/main" val="1019310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GB" dirty="0" smtClean="0"/>
              <a:t>From </a:t>
            </a:r>
            <a:r>
              <a:rPr lang="en-GB" dirty="0"/>
              <a:t>Exit Day, </a:t>
            </a:r>
            <a:r>
              <a:rPr lang="en-GB" dirty="0" smtClean="0"/>
              <a:t>UK rights cannot be </a:t>
            </a:r>
            <a:r>
              <a:rPr lang="en-GB" dirty="0"/>
              <a:t>enforced against </a:t>
            </a:r>
            <a:r>
              <a:rPr lang="en-GB" dirty="0" smtClean="0"/>
              <a:t>EU rights.</a:t>
            </a:r>
          </a:p>
          <a:p>
            <a:pPr lvl="1"/>
            <a:r>
              <a:rPr lang="en-GB" dirty="0" smtClean="0"/>
              <a:t>A UK registration cannot be a basis for an opposition against an EUTM application. </a:t>
            </a:r>
            <a:endParaRPr lang="en-GB" dirty="0"/>
          </a:p>
          <a:p>
            <a:pPr lvl="1"/>
            <a:r>
              <a:rPr lang="en-GB" dirty="0" smtClean="0"/>
              <a:t>Any opposition </a:t>
            </a:r>
            <a:r>
              <a:rPr lang="en-GB" dirty="0"/>
              <a:t>or </a:t>
            </a:r>
            <a:r>
              <a:rPr lang="en-GB" dirty="0" smtClean="0"/>
              <a:t>cancellation based </a:t>
            </a:r>
            <a:r>
              <a:rPr lang="en-GB" dirty="0"/>
              <a:t>solely on a UK right will be </a:t>
            </a:r>
            <a:r>
              <a:rPr lang="en-GB" dirty="0" smtClean="0"/>
              <a:t>rejected.</a:t>
            </a:r>
          </a:p>
          <a:p>
            <a:endParaRPr lang="en-GB" dirty="0" smtClean="0"/>
          </a:p>
          <a:p>
            <a:r>
              <a:rPr lang="en-GB" dirty="0" smtClean="0"/>
              <a:t>Equally, EU rights cannot be </a:t>
            </a:r>
            <a:r>
              <a:rPr lang="en-GB" dirty="0"/>
              <a:t>enforced against </a:t>
            </a:r>
            <a:r>
              <a:rPr lang="en-GB" dirty="0" smtClean="0"/>
              <a:t>UK rights</a:t>
            </a:r>
            <a:r>
              <a:rPr lang="en-GB" dirty="0"/>
              <a:t>. </a:t>
            </a:r>
          </a:p>
          <a:p>
            <a:pPr lvl="1"/>
            <a:r>
              <a:rPr lang="en-GB" dirty="0" smtClean="0"/>
              <a:t>For </a:t>
            </a:r>
            <a:r>
              <a:rPr lang="en-GB" dirty="0"/>
              <a:t>UK proceedings initiated after 1 January 2021, EUTMs </a:t>
            </a:r>
            <a:r>
              <a:rPr lang="en-GB" dirty="0" smtClean="0"/>
              <a:t>and IR(EU)s will </a:t>
            </a:r>
            <a:r>
              <a:rPr lang="en-GB" dirty="0"/>
              <a:t>no longer be </a:t>
            </a:r>
            <a:r>
              <a:rPr lang="en-GB" dirty="0" smtClean="0"/>
              <a:t>considered </a:t>
            </a:r>
            <a:r>
              <a:rPr lang="en-GB" dirty="0"/>
              <a:t>valid earlier </a:t>
            </a:r>
            <a:r>
              <a:rPr lang="en-GB" dirty="0" smtClean="0"/>
              <a:t>rights.</a:t>
            </a:r>
          </a:p>
        </p:txBody>
      </p:sp>
      <p:sp>
        <p:nvSpPr>
          <p:cNvPr id="3" name="Title 2"/>
          <p:cNvSpPr>
            <a:spLocks noGrp="1"/>
          </p:cNvSpPr>
          <p:nvPr>
            <p:ph type="title"/>
          </p:nvPr>
        </p:nvSpPr>
        <p:spPr/>
        <p:txBody>
          <a:bodyPr/>
          <a:lstStyle/>
          <a:p>
            <a:r>
              <a:rPr lang="en-GB" dirty="0" smtClean="0"/>
              <a:t>What remains an earlier right in new proceedings after Exit Day?</a:t>
            </a:r>
            <a:endParaRPr lang="en-GB" dirty="0"/>
          </a:p>
        </p:txBody>
      </p:sp>
      <p:sp>
        <p:nvSpPr>
          <p:cNvPr id="4" name="Isosceles Triangle 3"/>
          <p:cNvSpPr/>
          <p:nvPr/>
        </p:nvSpPr>
        <p:spPr>
          <a:xfrm>
            <a:off x="0" y="6549292"/>
            <a:ext cx="357392" cy="308708"/>
          </a:xfrm>
          <a:prstGeom prst="triangle">
            <a:avLst>
              <a:gd name="adj" fmla="val 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7863454" y="6549639"/>
            <a:ext cx="2042546" cy="307777"/>
          </a:xfrm>
          <a:prstGeom prst="rect">
            <a:avLst/>
          </a:prstGeom>
        </p:spPr>
        <p:txBody>
          <a:bodyPr wrap="none">
            <a:spAutoFit/>
          </a:bodyPr>
          <a:lstStyle/>
          <a:p>
            <a:pPr algn="r"/>
            <a:r>
              <a:rPr lang="en-GB" sz="1400" dirty="0">
                <a:solidFill>
                  <a:schemeClr val="accent2"/>
                </a:solidFill>
              </a:rPr>
              <a:t>webinar@mewburn.com</a:t>
            </a:r>
            <a:endParaRPr lang="en-GB" sz="1400" dirty="0"/>
          </a:p>
        </p:txBody>
      </p:sp>
    </p:spTree>
    <p:extLst>
      <p:ext uri="{BB962C8B-B14F-4D97-AF65-F5344CB8AC3E}">
        <p14:creationId xmlns:p14="http://schemas.microsoft.com/office/powerpoint/2010/main" val="12244764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357394" y="1828119"/>
            <a:ext cx="5778711" cy="4587009"/>
          </a:xfrm>
        </p:spPr>
        <p:txBody>
          <a:bodyPr/>
          <a:lstStyle/>
          <a:p>
            <a:r>
              <a:rPr lang="en-GB" dirty="0"/>
              <a:t>Pending </a:t>
            </a:r>
            <a:r>
              <a:rPr lang="en-GB" dirty="0" smtClean="0"/>
              <a:t>EUIPO opposition </a:t>
            </a:r>
            <a:r>
              <a:rPr lang="en-GB" dirty="0"/>
              <a:t>proceedings </a:t>
            </a:r>
            <a:r>
              <a:rPr lang="en-GB" dirty="0" smtClean="0"/>
              <a:t>against EUTMs / IR(EU)s that are based solely on </a:t>
            </a:r>
            <a:r>
              <a:rPr lang="en-GB" dirty="0"/>
              <a:t>earlier UK rights </a:t>
            </a:r>
            <a:r>
              <a:rPr lang="en-GB" dirty="0" smtClean="0"/>
              <a:t>will be </a:t>
            </a:r>
            <a:r>
              <a:rPr lang="en-GB" dirty="0" smtClean="0">
                <a:solidFill>
                  <a:schemeClr val="bg2"/>
                </a:solidFill>
              </a:rPr>
              <a:t>dismissed</a:t>
            </a:r>
            <a:r>
              <a:rPr lang="en-GB" dirty="0" smtClean="0"/>
              <a:t>.</a:t>
            </a:r>
          </a:p>
          <a:p>
            <a:pPr lvl="1"/>
            <a:r>
              <a:rPr lang="en-GB" dirty="0" smtClean="0"/>
              <a:t>Each </a:t>
            </a:r>
            <a:r>
              <a:rPr lang="en-GB" dirty="0"/>
              <a:t>party will be ordered to pay their own costs. </a:t>
            </a:r>
            <a:endParaRPr lang="en-GB" dirty="0" smtClean="0"/>
          </a:p>
          <a:p>
            <a:r>
              <a:rPr lang="en-GB" dirty="0" smtClean="0"/>
              <a:t>The opposition may </a:t>
            </a:r>
            <a:r>
              <a:rPr lang="en-GB" dirty="0"/>
              <a:t>have to be re-filed in the </a:t>
            </a:r>
            <a:r>
              <a:rPr lang="en-GB" dirty="0" smtClean="0"/>
              <a:t>UK against any new UK application filed by the adversary. </a:t>
            </a:r>
            <a:r>
              <a:rPr lang="en-GB" dirty="0"/>
              <a:t>	</a:t>
            </a:r>
            <a:endParaRPr lang="en-GB" dirty="0" smtClean="0"/>
          </a:p>
          <a:p>
            <a:r>
              <a:rPr lang="en-GB" dirty="0">
                <a:solidFill>
                  <a:schemeClr val="bg2"/>
                </a:solidFill>
              </a:rPr>
              <a:t>We understand that this is being challenged and are monitoring the situation. </a:t>
            </a:r>
          </a:p>
          <a:p>
            <a:endParaRPr lang="en-GB" dirty="0"/>
          </a:p>
          <a:p>
            <a:endParaRPr lang="en-GB" dirty="0" smtClean="0"/>
          </a:p>
          <a:p>
            <a:endParaRPr lang="en-GB" dirty="0"/>
          </a:p>
        </p:txBody>
      </p:sp>
      <p:sp>
        <p:nvSpPr>
          <p:cNvPr id="3" name="Title 2"/>
          <p:cNvSpPr>
            <a:spLocks noGrp="1"/>
          </p:cNvSpPr>
          <p:nvPr>
            <p:ph type="title"/>
          </p:nvPr>
        </p:nvSpPr>
        <p:spPr/>
        <p:txBody>
          <a:bodyPr/>
          <a:lstStyle/>
          <a:p>
            <a:r>
              <a:rPr lang="en-GB" dirty="0" smtClean="0"/>
              <a:t>The impact on ongoing opposition proceedings against EU rights</a:t>
            </a:r>
            <a:endParaRPr lang="en-GB" dirty="0"/>
          </a:p>
        </p:txBody>
      </p:sp>
      <p:sp>
        <p:nvSpPr>
          <p:cNvPr id="4" name="Isosceles Triangle 3"/>
          <p:cNvSpPr/>
          <p:nvPr/>
        </p:nvSpPr>
        <p:spPr>
          <a:xfrm>
            <a:off x="0" y="6549292"/>
            <a:ext cx="357392" cy="308708"/>
          </a:xfrm>
          <a:prstGeom prst="triangle">
            <a:avLst>
              <a:gd name="adj" fmla="val 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6148" name="Picture 4" descr="Outcome of Appeal – Mr Donald Moore :: Harnessli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8706" y="2615892"/>
            <a:ext cx="2909520" cy="250956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863454" y="6549639"/>
            <a:ext cx="2042546" cy="307777"/>
          </a:xfrm>
          <a:prstGeom prst="rect">
            <a:avLst/>
          </a:prstGeom>
        </p:spPr>
        <p:txBody>
          <a:bodyPr wrap="none">
            <a:spAutoFit/>
          </a:bodyPr>
          <a:lstStyle/>
          <a:p>
            <a:pPr algn="r"/>
            <a:r>
              <a:rPr lang="en-GB" sz="1400" dirty="0">
                <a:solidFill>
                  <a:schemeClr val="accent2"/>
                </a:solidFill>
              </a:rPr>
              <a:t>webinar@mewburn.com</a:t>
            </a:r>
            <a:endParaRPr lang="en-GB" sz="1400" dirty="0"/>
          </a:p>
        </p:txBody>
      </p:sp>
    </p:spTree>
    <p:extLst>
      <p:ext uri="{BB962C8B-B14F-4D97-AF65-F5344CB8AC3E}">
        <p14:creationId xmlns:p14="http://schemas.microsoft.com/office/powerpoint/2010/main" val="6179010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GB" dirty="0" smtClean="0"/>
              <a:t>Pending UK IPO opposition </a:t>
            </a:r>
            <a:r>
              <a:rPr lang="en-GB" dirty="0"/>
              <a:t>proceedings based on earlier </a:t>
            </a:r>
            <a:r>
              <a:rPr lang="en-GB" dirty="0" smtClean="0"/>
              <a:t>EUTMs / IR(EU)s (granted and pending) will </a:t>
            </a:r>
            <a:r>
              <a:rPr lang="en-GB" dirty="0"/>
              <a:t>continue to be heard in line with the law applicable prior to Exit </a:t>
            </a:r>
            <a:r>
              <a:rPr lang="en-GB" dirty="0" smtClean="0"/>
              <a:t>Day. </a:t>
            </a:r>
            <a:endParaRPr lang="en-GB" dirty="0"/>
          </a:p>
          <a:p>
            <a:pPr lvl="1"/>
            <a:r>
              <a:rPr lang="en-GB" dirty="0" smtClean="0"/>
              <a:t>The EU right will be treated </a:t>
            </a:r>
            <a:r>
              <a:rPr lang="en-GB" dirty="0"/>
              <a:t>as a valid earlier right until the proceedings </a:t>
            </a:r>
            <a:r>
              <a:rPr lang="en-GB" dirty="0" smtClean="0"/>
              <a:t>conclude.</a:t>
            </a:r>
          </a:p>
          <a:p>
            <a:pPr lvl="1"/>
            <a:r>
              <a:rPr lang="en-GB" dirty="0" smtClean="0"/>
              <a:t>However</a:t>
            </a:r>
            <a:r>
              <a:rPr lang="en-GB" dirty="0"/>
              <a:t>, actions/remedies taken or granted will only apply to the comparable UK right</a:t>
            </a:r>
            <a:r>
              <a:rPr lang="en-GB" dirty="0" smtClean="0"/>
              <a:t>.</a:t>
            </a:r>
          </a:p>
          <a:p>
            <a:pPr lvl="1"/>
            <a:r>
              <a:rPr lang="en-GB" dirty="0" smtClean="0"/>
              <a:t>New comparable UK rights, or re-filed UK applications cannot be substituted in.</a:t>
            </a:r>
          </a:p>
          <a:p>
            <a:endParaRPr lang="en-GB" dirty="0" smtClean="0"/>
          </a:p>
          <a:p>
            <a:r>
              <a:rPr lang="en-GB" dirty="0" smtClean="0"/>
              <a:t>We’re expecting the UK IPO to issue practice guidance shortly to confirm this situation.</a:t>
            </a:r>
            <a:endParaRPr lang="en-GB" dirty="0"/>
          </a:p>
          <a:p>
            <a:endParaRPr lang="en-GB" dirty="0"/>
          </a:p>
        </p:txBody>
      </p:sp>
      <p:sp>
        <p:nvSpPr>
          <p:cNvPr id="3" name="Title 2"/>
          <p:cNvSpPr>
            <a:spLocks noGrp="1"/>
          </p:cNvSpPr>
          <p:nvPr>
            <p:ph type="title"/>
          </p:nvPr>
        </p:nvSpPr>
        <p:spPr/>
        <p:txBody>
          <a:bodyPr/>
          <a:lstStyle/>
          <a:p>
            <a:r>
              <a:rPr lang="en-GB" dirty="0" smtClean="0"/>
              <a:t>What about ongoing opposition proceedings against UK rights?</a:t>
            </a:r>
            <a:endParaRPr lang="en-GB" dirty="0"/>
          </a:p>
        </p:txBody>
      </p:sp>
      <p:sp>
        <p:nvSpPr>
          <p:cNvPr id="4" name="Isosceles Triangle 3"/>
          <p:cNvSpPr/>
          <p:nvPr/>
        </p:nvSpPr>
        <p:spPr>
          <a:xfrm>
            <a:off x="0" y="6549292"/>
            <a:ext cx="357392" cy="308708"/>
          </a:xfrm>
          <a:prstGeom prst="triangle">
            <a:avLst>
              <a:gd name="adj" fmla="val 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7863454" y="6549639"/>
            <a:ext cx="2042546" cy="307777"/>
          </a:xfrm>
          <a:prstGeom prst="rect">
            <a:avLst/>
          </a:prstGeom>
        </p:spPr>
        <p:txBody>
          <a:bodyPr wrap="none">
            <a:spAutoFit/>
          </a:bodyPr>
          <a:lstStyle/>
          <a:p>
            <a:pPr algn="r"/>
            <a:r>
              <a:rPr lang="en-GB" sz="1400" dirty="0">
                <a:solidFill>
                  <a:schemeClr val="accent2"/>
                </a:solidFill>
              </a:rPr>
              <a:t>webinar@mewburn.com</a:t>
            </a:r>
            <a:endParaRPr lang="en-GB" sz="1400" dirty="0"/>
          </a:p>
        </p:txBody>
      </p:sp>
    </p:spTree>
    <p:extLst>
      <p:ext uri="{BB962C8B-B14F-4D97-AF65-F5344CB8AC3E}">
        <p14:creationId xmlns:p14="http://schemas.microsoft.com/office/powerpoint/2010/main" val="15509304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GB" dirty="0" smtClean="0"/>
              <a:t>Pending </a:t>
            </a:r>
            <a:r>
              <a:rPr lang="en-GB" dirty="0"/>
              <a:t>EU cancellation proceedings </a:t>
            </a:r>
            <a:r>
              <a:rPr lang="en-GB" dirty="0" smtClean="0"/>
              <a:t>that are </a:t>
            </a:r>
            <a:r>
              <a:rPr lang="en-GB" dirty="0"/>
              <a:t>based </a:t>
            </a:r>
            <a:r>
              <a:rPr lang="en-GB" dirty="0" smtClean="0"/>
              <a:t>solely on </a:t>
            </a:r>
            <a:r>
              <a:rPr lang="en-GB" dirty="0"/>
              <a:t>earlier UK </a:t>
            </a:r>
            <a:r>
              <a:rPr lang="en-GB" dirty="0" smtClean="0"/>
              <a:t>rights will </a:t>
            </a:r>
            <a:r>
              <a:rPr lang="en-GB" dirty="0"/>
              <a:t>be dismissed. </a:t>
            </a:r>
            <a:endParaRPr lang="en-GB" dirty="0" smtClean="0"/>
          </a:p>
          <a:p>
            <a:pPr lvl="1"/>
            <a:r>
              <a:rPr lang="en-GB" dirty="0" smtClean="0"/>
              <a:t>Each </a:t>
            </a:r>
            <a:r>
              <a:rPr lang="en-GB" dirty="0"/>
              <a:t>party will be ordered to pay their own costs. 	</a:t>
            </a:r>
          </a:p>
          <a:p>
            <a:pPr lvl="1"/>
            <a:r>
              <a:rPr lang="en-GB" dirty="0"/>
              <a:t>We understand that this is being challenged and are monitoring the situation. </a:t>
            </a:r>
          </a:p>
          <a:p>
            <a:endParaRPr lang="en-GB" dirty="0" smtClean="0"/>
          </a:p>
          <a:p>
            <a:r>
              <a:rPr lang="en-GB" dirty="0" smtClean="0"/>
              <a:t>UK </a:t>
            </a:r>
            <a:r>
              <a:rPr lang="en-GB" dirty="0"/>
              <a:t>cancellation actions based on earlier </a:t>
            </a:r>
            <a:r>
              <a:rPr lang="en-GB" dirty="0" smtClean="0"/>
              <a:t>EUTMs or IR(EU)s will continue</a:t>
            </a:r>
          </a:p>
          <a:p>
            <a:pPr lvl="1"/>
            <a:r>
              <a:rPr lang="en-GB" dirty="0" smtClean="0"/>
              <a:t>The </a:t>
            </a:r>
            <a:r>
              <a:rPr lang="en-GB" dirty="0"/>
              <a:t>law applicable prior to Exit Day applies. </a:t>
            </a:r>
          </a:p>
          <a:p>
            <a:pPr lvl="1"/>
            <a:r>
              <a:rPr lang="en-GB" dirty="0" smtClean="0"/>
              <a:t>However, actions/remedies </a:t>
            </a:r>
            <a:r>
              <a:rPr lang="en-GB" dirty="0"/>
              <a:t>taken or granted will only apply to the </a:t>
            </a:r>
            <a:r>
              <a:rPr lang="en-GB" dirty="0" smtClean="0"/>
              <a:t>comparable UK right.</a:t>
            </a:r>
            <a:endParaRPr lang="en-GB" dirty="0"/>
          </a:p>
          <a:p>
            <a:endParaRPr lang="en-GB" dirty="0"/>
          </a:p>
        </p:txBody>
      </p:sp>
      <p:sp>
        <p:nvSpPr>
          <p:cNvPr id="3" name="Title 2"/>
          <p:cNvSpPr>
            <a:spLocks noGrp="1"/>
          </p:cNvSpPr>
          <p:nvPr>
            <p:ph type="title"/>
          </p:nvPr>
        </p:nvSpPr>
        <p:spPr/>
        <p:txBody>
          <a:bodyPr/>
          <a:lstStyle/>
          <a:p>
            <a:r>
              <a:rPr lang="en-GB" dirty="0" smtClean="0"/>
              <a:t>The situation is essentially the same for ongoing cancellations</a:t>
            </a:r>
            <a:endParaRPr lang="en-GB" dirty="0"/>
          </a:p>
        </p:txBody>
      </p:sp>
      <p:sp>
        <p:nvSpPr>
          <p:cNvPr id="4" name="Isosceles Triangle 3"/>
          <p:cNvSpPr/>
          <p:nvPr/>
        </p:nvSpPr>
        <p:spPr>
          <a:xfrm>
            <a:off x="0" y="6549292"/>
            <a:ext cx="357392" cy="308708"/>
          </a:xfrm>
          <a:prstGeom prst="triangle">
            <a:avLst>
              <a:gd name="adj" fmla="val 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7863454" y="6549639"/>
            <a:ext cx="2042546" cy="307777"/>
          </a:xfrm>
          <a:prstGeom prst="rect">
            <a:avLst/>
          </a:prstGeom>
        </p:spPr>
        <p:txBody>
          <a:bodyPr wrap="none">
            <a:spAutoFit/>
          </a:bodyPr>
          <a:lstStyle/>
          <a:p>
            <a:pPr algn="r"/>
            <a:r>
              <a:rPr lang="en-GB" sz="1400" dirty="0">
                <a:solidFill>
                  <a:schemeClr val="accent2"/>
                </a:solidFill>
              </a:rPr>
              <a:t>webinar@mewburn.com</a:t>
            </a:r>
            <a:endParaRPr lang="en-GB" sz="1400" dirty="0"/>
          </a:p>
        </p:txBody>
      </p:sp>
    </p:spTree>
    <p:extLst>
      <p:ext uri="{BB962C8B-B14F-4D97-AF65-F5344CB8AC3E}">
        <p14:creationId xmlns:p14="http://schemas.microsoft.com/office/powerpoint/2010/main" val="32990681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GB" dirty="0" smtClean="0">
                <a:solidFill>
                  <a:schemeClr val="tx1"/>
                </a:solidFill>
              </a:rPr>
              <a:t>Comparable UK rights will still be created from EU rights that are the subject of ongoing cancellation proceedings at Exit Day.</a:t>
            </a:r>
          </a:p>
          <a:p>
            <a:pPr lvl="1"/>
            <a:r>
              <a:rPr lang="en-GB" dirty="0" smtClean="0">
                <a:solidFill>
                  <a:schemeClr val="tx1"/>
                </a:solidFill>
              </a:rPr>
              <a:t>With </a:t>
            </a:r>
            <a:r>
              <a:rPr lang="en-GB" dirty="0">
                <a:solidFill>
                  <a:schemeClr val="tx1"/>
                </a:solidFill>
              </a:rPr>
              <a:t>a status of “registered – cancellation </a:t>
            </a:r>
            <a:r>
              <a:rPr lang="en-GB" dirty="0" smtClean="0">
                <a:solidFill>
                  <a:schemeClr val="tx1"/>
                </a:solidFill>
              </a:rPr>
              <a:t>pending” on the UK Register.</a:t>
            </a:r>
          </a:p>
          <a:p>
            <a:r>
              <a:rPr lang="en-GB" dirty="0" smtClean="0">
                <a:solidFill>
                  <a:schemeClr val="tx1"/>
                </a:solidFill>
              </a:rPr>
              <a:t>But, if the parent EUTM is then cancelled </a:t>
            </a:r>
            <a:r>
              <a:rPr lang="en-GB" dirty="0">
                <a:solidFill>
                  <a:schemeClr val="tx1"/>
                </a:solidFill>
              </a:rPr>
              <a:t>in the </a:t>
            </a:r>
            <a:r>
              <a:rPr lang="en-GB" dirty="0" smtClean="0">
                <a:solidFill>
                  <a:schemeClr val="tx1"/>
                </a:solidFill>
              </a:rPr>
              <a:t>EU as </a:t>
            </a:r>
            <a:r>
              <a:rPr lang="en-GB" dirty="0">
                <a:solidFill>
                  <a:schemeClr val="tx1"/>
                </a:solidFill>
              </a:rPr>
              <a:t>the result of </a:t>
            </a:r>
            <a:r>
              <a:rPr lang="en-GB" dirty="0" smtClean="0">
                <a:solidFill>
                  <a:schemeClr val="tx1"/>
                </a:solidFill>
              </a:rPr>
              <a:t>an action that </a:t>
            </a:r>
            <a:r>
              <a:rPr lang="en-GB" dirty="0">
                <a:solidFill>
                  <a:schemeClr val="tx1"/>
                </a:solidFill>
              </a:rPr>
              <a:t>was ongoing on </a:t>
            </a:r>
            <a:r>
              <a:rPr lang="en-GB" dirty="0" smtClean="0">
                <a:solidFill>
                  <a:schemeClr val="tx1"/>
                </a:solidFill>
              </a:rPr>
              <a:t>Exit Day, </a:t>
            </a:r>
            <a:r>
              <a:rPr lang="en-GB" dirty="0">
                <a:solidFill>
                  <a:schemeClr val="tx1"/>
                </a:solidFill>
              </a:rPr>
              <a:t>the </a:t>
            </a:r>
            <a:r>
              <a:rPr lang="en-GB" dirty="0" smtClean="0">
                <a:solidFill>
                  <a:schemeClr val="tx1"/>
                </a:solidFill>
              </a:rPr>
              <a:t>comparable UK right will also </a:t>
            </a:r>
            <a:r>
              <a:rPr lang="en-GB" dirty="0">
                <a:solidFill>
                  <a:schemeClr val="tx1"/>
                </a:solidFill>
              </a:rPr>
              <a:t>to be </a:t>
            </a:r>
            <a:r>
              <a:rPr lang="en-GB" dirty="0" smtClean="0">
                <a:solidFill>
                  <a:schemeClr val="tx1"/>
                </a:solidFill>
              </a:rPr>
              <a:t>cancelled </a:t>
            </a:r>
            <a:r>
              <a:rPr lang="en-GB" dirty="0" smtClean="0">
                <a:solidFill>
                  <a:schemeClr val="bg2"/>
                </a:solidFill>
              </a:rPr>
              <a:t>to the same extent</a:t>
            </a:r>
            <a:r>
              <a:rPr lang="en-GB" dirty="0" smtClean="0">
                <a:solidFill>
                  <a:schemeClr val="tx1"/>
                </a:solidFill>
              </a:rPr>
              <a:t>, with the same date of effect, upon notification to the UK IPO. </a:t>
            </a:r>
          </a:p>
          <a:p>
            <a:pPr lvl="1"/>
            <a:r>
              <a:rPr lang="en-GB" dirty="0" smtClean="0">
                <a:solidFill>
                  <a:schemeClr val="tx1"/>
                </a:solidFill>
              </a:rPr>
              <a:t>This </a:t>
            </a:r>
            <a:r>
              <a:rPr lang="en-GB" dirty="0">
                <a:solidFill>
                  <a:schemeClr val="tx1"/>
                </a:solidFill>
              </a:rPr>
              <a:t>means that </a:t>
            </a:r>
            <a:r>
              <a:rPr lang="en-GB" dirty="0" smtClean="0">
                <a:solidFill>
                  <a:schemeClr val="tx1"/>
                </a:solidFill>
              </a:rPr>
              <a:t>separate </a:t>
            </a:r>
            <a:r>
              <a:rPr lang="en-GB" dirty="0">
                <a:solidFill>
                  <a:schemeClr val="tx1"/>
                </a:solidFill>
              </a:rPr>
              <a:t>cancellation </a:t>
            </a:r>
            <a:r>
              <a:rPr lang="en-GB" dirty="0" smtClean="0">
                <a:solidFill>
                  <a:schemeClr val="tx1"/>
                </a:solidFill>
              </a:rPr>
              <a:t>actions will not need to be launched against </a:t>
            </a:r>
            <a:r>
              <a:rPr lang="en-GB" dirty="0">
                <a:solidFill>
                  <a:schemeClr val="tx1"/>
                </a:solidFill>
              </a:rPr>
              <a:t>the comparable </a:t>
            </a:r>
            <a:r>
              <a:rPr lang="en-GB" dirty="0" smtClean="0">
                <a:solidFill>
                  <a:schemeClr val="tx1"/>
                </a:solidFill>
              </a:rPr>
              <a:t>UK right </a:t>
            </a:r>
            <a:r>
              <a:rPr lang="en-GB" dirty="0">
                <a:solidFill>
                  <a:schemeClr val="tx1"/>
                </a:solidFill>
              </a:rPr>
              <a:t>after 1 January 2021</a:t>
            </a:r>
            <a:r>
              <a:rPr lang="en-GB" dirty="0" smtClean="0">
                <a:solidFill>
                  <a:schemeClr val="tx1"/>
                </a:solidFill>
              </a:rPr>
              <a:t>.</a:t>
            </a:r>
          </a:p>
          <a:p>
            <a:r>
              <a:rPr lang="en-GB" dirty="0" smtClean="0">
                <a:solidFill>
                  <a:schemeClr val="tx1"/>
                </a:solidFill>
              </a:rPr>
              <a:t>However, the same is </a:t>
            </a:r>
            <a:r>
              <a:rPr lang="en-GB" dirty="0" smtClean="0">
                <a:solidFill>
                  <a:schemeClr val="bg2"/>
                </a:solidFill>
              </a:rPr>
              <a:t>not true </a:t>
            </a:r>
            <a:r>
              <a:rPr lang="en-GB" dirty="0" smtClean="0">
                <a:solidFill>
                  <a:schemeClr val="tx1"/>
                </a:solidFill>
              </a:rPr>
              <a:t>if the parent EU right is an IR(EU).</a:t>
            </a:r>
          </a:p>
          <a:p>
            <a:pPr lvl="1"/>
            <a:r>
              <a:rPr lang="en-GB" dirty="0" smtClean="0">
                <a:solidFill>
                  <a:schemeClr val="tx1"/>
                </a:solidFill>
              </a:rPr>
              <a:t>The effect of the EU cancellation will not ‘flow through’ to the UK comparable mark.</a:t>
            </a:r>
          </a:p>
        </p:txBody>
      </p:sp>
      <p:sp>
        <p:nvSpPr>
          <p:cNvPr id="3" name="Title 2"/>
          <p:cNvSpPr>
            <a:spLocks noGrp="1"/>
          </p:cNvSpPr>
          <p:nvPr>
            <p:ph type="title"/>
          </p:nvPr>
        </p:nvSpPr>
        <p:spPr/>
        <p:txBody>
          <a:bodyPr/>
          <a:lstStyle/>
          <a:p>
            <a:r>
              <a:rPr lang="en-GB" dirty="0" smtClean="0"/>
              <a:t>What happens if a granted EU right is under cancellation attack?</a:t>
            </a:r>
            <a:endParaRPr lang="en-GB" dirty="0"/>
          </a:p>
        </p:txBody>
      </p:sp>
      <p:sp>
        <p:nvSpPr>
          <p:cNvPr id="4" name="Isosceles Triangle 3"/>
          <p:cNvSpPr/>
          <p:nvPr/>
        </p:nvSpPr>
        <p:spPr>
          <a:xfrm>
            <a:off x="0" y="6549292"/>
            <a:ext cx="357392" cy="308708"/>
          </a:xfrm>
          <a:prstGeom prst="triangle">
            <a:avLst>
              <a:gd name="adj" fmla="val 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7863454" y="6549639"/>
            <a:ext cx="2042546" cy="307777"/>
          </a:xfrm>
          <a:prstGeom prst="rect">
            <a:avLst/>
          </a:prstGeom>
        </p:spPr>
        <p:txBody>
          <a:bodyPr wrap="none">
            <a:spAutoFit/>
          </a:bodyPr>
          <a:lstStyle/>
          <a:p>
            <a:pPr algn="r"/>
            <a:r>
              <a:rPr lang="en-GB" sz="1400" dirty="0">
                <a:solidFill>
                  <a:schemeClr val="accent2"/>
                </a:solidFill>
              </a:rPr>
              <a:t>webinar@mewburn.com</a:t>
            </a:r>
            <a:endParaRPr lang="en-GB" sz="1400" dirty="0"/>
          </a:p>
        </p:txBody>
      </p:sp>
    </p:spTree>
    <p:extLst>
      <p:ext uri="{BB962C8B-B14F-4D97-AF65-F5344CB8AC3E}">
        <p14:creationId xmlns:p14="http://schemas.microsoft.com/office/powerpoint/2010/main" val="40016508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GB" dirty="0" smtClean="0"/>
              <a:t>However, the </a:t>
            </a:r>
            <a:r>
              <a:rPr lang="en-GB" dirty="0"/>
              <a:t>cancellation will </a:t>
            </a:r>
            <a:r>
              <a:rPr lang="en-GB" u="sng" dirty="0" smtClean="0"/>
              <a:t>not</a:t>
            </a:r>
            <a:r>
              <a:rPr lang="en-GB" dirty="0" smtClean="0"/>
              <a:t> have </a:t>
            </a:r>
            <a:r>
              <a:rPr lang="en-GB" dirty="0"/>
              <a:t>effect </a:t>
            </a:r>
            <a:r>
              <a:rPr lang="en-GB" dirty="0" smtClean="0"/>
              <a:t>on the comparable right if </a:t>
            </a:r>
            <a:r>
              <a:rPr lang="en-GB" dirty="0"/>
              <a:t>the grounds </a:t>
            </a:r>
            <a:r>
              <a:rPr lang="en-GB" dirty="0" smtClean="0"/>
              <a:t>aren’t </a:t>
            </a:r>
            <a:r>
              <a:rPr lang="en-GB" dirty="0"/>
              <a:t>applicable in the UK.</a:t>
            </a:r>
          </a:p>
          <a:p>
            <a:pPr lvl="1"/>
            <a:r>
              <a:rPr lang="en-GB" dirty="0" smtClean="0"/>
              <a:t>For example, if an absolute grounds cancellation is based on descriptiveness in Greek, or a relative grounds invalidity is based </a:t>
            </a:r>
            <a:r>
              <a:rPr lang="en-GB" dirty="0"/>
              <a:t>solely on </a:t>
            </a:r>
            <a:r>
              <a:rPr lang="en-GB" dirty="0" smtClean="0"/>
              <a:t>Latvian earlier rights.</a:t>
            </a:r>
          </a:p>
          <a:p>
            <a:pPr lvl="1"/>
            <a:r>
              <a:rPr lang="en-GB" dirty="0" smtClean="0"/>
              <a:t>In such circumstances, the proprietor will have to file a ‘Derogation Notice’ to explain to the UK IPO.</a:t>
            </a:r>
          </a:p>
          <a:p>
            <a:endParaRPr lang="en-GB" dirty="0" smtClean="0"/>
          </a:p>
          <a:p>
            <a:r>
              <a:rPr lang="en-GB" dirty="0" smtClean="0"/>
              <a:t>Despite the UK leaving the EU, </a:t>
            </a:r>
            <a:r>
              <a:rPr lang="en-GB" dirty="0"/>
              <a:t>descriptiveness examination under English will </a:t>
            </a:r>
            <a:r>
              <a:rPr lang="en-GB" dirty="0" smtClean="0"/>
              <a:t>continue.</a:t>
            </a:r>
          </a:p>
          <a:p>
            <a:pPr lvl="1"/>
            <a:r>
              <a:rPr lang="en-GB" dirty="0" smtClean="0">
                <a:latin typeface="Arial" panose="020B0604020202020204" pitchFamily="34" charset="0"/>
                <a:cs typeface="Arial" panose="020B0604020202020204" pitchFamily="34" charset="0"/>
              </a:rPr>
              <a:t>There are remaining EU member states that have English as their national language, e.g. Republic of Ireland.</a:t>
            </a:r>
          </a:p>
          <a:p>
            <a:r>
              <a:rPr lang="en-GB" dirty="0" smtClean="0"/>
              <a:t>English will also remain one of the official languages of the EUIPO.</a:t>
            </a:r>
          </a:p>
        </p:txBody>
      </p:sp>
      <p:sp>
        <p:nvSpPr>
          <p:cNvPr id="3" name="Title 2"/>
          <p:cNvSpPr>
            <a:spLocks noGrp="1"/>
          </p:cNvSpPr>
          <p:nvPr>
            <p:ph type="title"/>
          </p:nvPr>
        </p:nvSpPr>
        <p:spPr/>
        <p:txBody>
          <a:bodyPr/>
          <a:lstStyle/>
          <a:p>
            <a:r>
              <a:rPr lang="en-GB" dirty="0" smtClean="0"/>
              <a:t>Ongoing cancellation proceedings against the parent EU right</a:t>
            </a:r>
            <a:endParaRPr lang="en-GB" dirty="0"/>
          </a:p>
        </p:txBody>
      </p:sp>
      <p:sp>
        <p:nvSpPr>
          <p:cNvPr id="4" name="Isosceles Triangle 3"/>
          <p:cNvSpPr/>
          <p:nvPr/>
        </p:nvSpPr>
        <p:spPr>
          <a:xfrm>
            <a:off x="0" y="6549292"/>
            <a:ext cx="357392" cy="308708"/>
          </a:xfrm>
          <a:prstGeom prst="triangle">
            <a:avLst>
              <a:gd name="adj" fmla="val 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7863454" y="6549639"/>
            <a:ext cx="2042546" cy="307777"/>
          </a:xfrm>
          <a:prstGeom prst="rect">
            <a:avLst/>
          </a:prstGeom>
        </p:spPr>
        <p:txBody>
          <a:bodyPr wrap="none">
            <a:spAutoFit/>
          </a:bodyPr>
          <a:lstStyle/>
          <a:p>
            <a:pPr algn="r"/>
            <a:r>
              <a:rPr lang="en-GB" sz="1400" dirty="0">
                <a:solidFill>
                  <a:schemeClr val="accent2"/>
                </a:solidFill>
              </a:rPr>
              <a:t>webinar@mewburn.com</a:t>
            </a:r>
            <a:endParaRPr lang="en-GB" sz="1400" dirty="0"/>
          </a:p>
        </p:txBody>
      </p:sp>
    </p:spTree>
    <p:extLst>
      <p:ext uri="{BB962C8B-B14F-4D97-AF65-F5344CB8AC3E}">
        <p14:creationId xmlns:p14="http://schemas.microsoft.com/office/powerpoint/2010/main" val="41504074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Implications on the use of trade marks (non-use and reputation)</a:t>
            </a:r>
            <a:endParaRPr lang="en-GB" dirty="0"/>
          </a:p>
        </p:txBody>
      </p:sp>
      <p:sp>
        <p:nvSpPr>
          <p:cNvPr id="3" name="Isosceles Triangle 2"/>
          <p:cNvSpPr/>
          <p:nvPr/>
        </p:nvSpPr>
        <p:spPr>
          <a:xfrm>
            <a:off x="0" y="6549292"/>
            <a:ext cx="357392" cy="308708"/>
          </a:xfrm>
          <a:prstGeom prst="triangle">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Rectangle 4"/>
          <p:cNvSpPr/>
          <p:nvPr/>
        </p:nvSpPr>
        <p:spPr>
          <a:xfrm>
            <a:off x="7863454" y="6549639"/>
            <a:ext cx="2042546" cy="307777"/>
          </a:xfrm>
          <a:prstGeom prst="rect">
            <a:avLst/>
          </a:prstGeom>
        </p:spPr>
        <p:txBody>
          <a:bodyPr wrap="none">
            <a:spAutoFit/>
          </a:bodyPr>
          <a:lstStyle/>
          <a:p>
            <a:pPr algn="r"/>
            <a:r>
              <a:rPr lang="en-GB" sz="1400" dirty="0">
                <a:solidFill>
                  <a:schemeClr val="accent2"/>
                </a:solidFill>
              </a:rPr>
              <a:t>webinar@mewburn.com</a:t>
            </a:r>
            <a:endParaRPr lang="en-GB" sz="1400" dirty="0"/>
          </a:p>
        </p:txBody>
      </p:sp>
    </p:spTree>
    <p:extLst>
      <p:ext uri="{BB962C8B-B14F-4D97-AF65-F5344CB8AC3E}">
        <p14:creationId xmlns:p14="http://schemas.microsoft.com/office/powerpoint/2010/main" val="364413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357394" y="1828119"/>
            <a:ext cx="5658395" cy="4587009"/>
          </a:xfrm>
        </p:spPr>
        <p:txBody>
          <a:bodyPr/>
          <a:lstStyle/>
          <a:p>
            <a:r>
              <a:rPr lang="en-GB" dirty="0" smtClean="0"/>
              <a:t>A </a:t>
            </a:r>
            <a:r>
              <a:rPr lang="en-GB" dirty="0"/>
              <a:t>period of 5 years’ </a:t>
            </a:r>
            <a:r>
              <a:rPr lang="en-GB" dirty="0" smtClean="0"/>
              <a:t>non-use </a:t>
            </a:r>
            <a:r>
              <a:rPr lang="en-GB" dirty="0"/>
              <a:t>in the UK can render a mark vulnerable to challenge.</a:t>
            </a:r>
          </a:p>
          <a:p>
            <a:r>
              <a:rPr lang="en-GB" dirty="0" smtClean="0"/>
              <a:t>However, many comparable UK marks created from EU rights will never have been used in the UK.</a:t>
            </a:r>
          </a:p>
        </p:txBody>
      </p:sp>
      <p:sp>
        <p:nvSpPr>
          <p:cNvPr id="3" name="Title 2"/>
          <p:cNvSpPr>
            <a:spLocks noGrp="1"/>
          </p:cNvSpPr>
          <p:nvPr>
            <p:ph type="title"/>
          </p:nvPr>
        </p:nvSpPr>
        <p:spPr/>
        <p:txBody>
          <a:bodyPr/>
          <a:lstStyle/>
          <a:p>
            <a:r>
              <a:rPr lang="en-GB" dirty="0" smtClean="0"/>
              <a:t>Use to resist a non-use cancellation challenge against a comparable mark</a:t>
            </a:r>
            <a:endParaRPr lang="en-GB" dirty="0"/>
          </a:p>
        </p:txBody>
      </p:sp>
      <p:sp>
        <p:nvSpPr>
          <p:cNvPr id="4" name="Isosceles Triangle 3"/>
          <p:cNvSpPr/>
          <p:nvPr/>
        </p:nvSpPr>
        <p:spPr>
          <a:xfrm>
            <a:off x="0" y="6549292"/>
            <a:ext cx="357392" cy="308708"/>
          </a:xfrm>
          <a:prstGeom prst="triangle">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7170" name="Picture 2" descr="Brands &amp; Trends 2017, Issue III - Sayenko Kharenk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5469" y="2528825"/>
            <a:ext cx="3788276" cy="318559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863454" y="6549639"/>
            <a:ext cx="2042546" cy="307777"/>
          </a:xfrm>
          <a:prstGeom prst="rect">
            <a:avLst/>
          </a:prstGeom>
        </p:spPr>
        <p:txBody>
          <a:bodyPr wrap="none">
            <a:spAutoFit/>
          </a:bodyPr>
          <a:lstStyle/>
          <a:p>
            <a:pPr algn="r"/>
            <a:r>
              <a:rPr lang="en-GB" sz="1400" dirty="0">
                <a:solidFill>
                  <a:schemeClr val="accent2"/>
                </a:solidFill>
              </a:rPr>
              <a:t>webinar@mewburn.com</a:t>
            </a:r>
            <a:endParaRPr lang="en-GB" sz="1400" dirty="0"/>
          </a:p>
        </p:txBody>
      </p:sp>
    </p:spTree>
    <p:extLst>
      <p:ext uri="{BB962C8B-B14F-4D97-AF65-F5344CB8AC3E}">
        <p14:creationId xmlns:p14="http://schemas.microsoft.com/office/powerpoint/2010/main" val="13054318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impact on trade mark rights post-Brexit </a:t>
            </a:r>
            <a:br>
              <a:rPr lang="en-GB" dirty="0" smtClean="0"/>
            </a:br>
            <a:r>
              <a:rPr lang="en-GB" b="0" dirty="0" smtClean="0"/>
              <a:t>(1 January 2021)</a:t>
            </a:r>
            <a:endParaRPr lang="en-GB" b="0" dirty="0"/>
          </a:p>
        </p:txBody>
      </p:sp>
      <p:sp>
        <p:nvSpPr>
          <p:cNvPr id="3" name="Isosceles Triangle 2"/>
          <p:cNvSpPr/>
          <p:nvPr/>
        </p:nvSpPr>
        <p:spPr>
          <a:xfrm>
            <a:off x="0" y="6549292"/>
            <a:ext cx="357392" cy="308708"/>
          </a:xfrm>
          <a:prstGeom prst="triangle">
            <a:avLst>
              <a:gd name="adj" fmla="val 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Rectangle 3"/>
          <p:cNvSpPr/>
          <p:nvPr/>
        </p:nvSpPr>
        <p:spPr>
          <a:xfrm>
            <a:off x="7863454" y="6549639"/>
            <a:ext cx="2042546" cy="307777"/>
          </a:xfrm>
          <a:prstGeom prst="rect">
            <a:avLst/>
          </a:prstGeom>
        </p:spPr>
        <p:txBody>
          <a:bodyPr wrap="none">
            <a:spAutoFit/>
          </a:bodyPr>
          <a:lstStyle/>
          <a:p>
            <a:pPr algn="r"/>
            <a:r>
              <a:rPr lang="en-GB" sz="1400" dirty="0">
                <a:solidFill>
                  <a:schemeClr val="accent2"/>
                </a:solidFill>
              </a:rPr>
              <a:t>webinar@mewburn.com</a:t>
            </a:r>
            <a:endParaRPr lang="en-GB" sz="1400" dirty="0"/>
          </a:p>
        </p:txBody>
      </p:sp>
    </p:spTree>
    <p:extLst>
      <p:ext uri="{BB962C8B-B14F-4D97-AF65-F5344CB8AC3E}">
        <p14:creationId xmlns:p14="http://schemas.microsoft.com/office/powerpoint/2010/main" val="8394142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GB" dirty="0" smtClean="0"/>
              <a:t>Where </a:t>
            </a:r>
            <a:r>
              <a:rPr lang="en-GB" dirty="0"/>
              <a:t>the relevant 5-year period includes time </a:t>
            </a:r>
            <a:r>
              <a:rPr lang="en-GB" u="sng" dirty="0"/>
              <a:t>before</a:t>
            </a:r>
            <a:r>
              <a:rPr lang="en-GB" dirty="0"/>
              <a:t> </a:t>
            </a:r>
            <a:r>
              <a:rPr lang="en-GB" dirty="0" smtClean="0"/>
              <a:t>Exit Day, any </a:t>
            </a:r>
            <a:r>
              <a:rPr lang="en-GB" dirty="0" smtClean="0">
                <a:solidFill>
                  <a:schemeClr val="bg2"/>
                </a:solidFill>
              </a:rPr>
              <a:t>genuine use </a:t>
            </a:r>
            <a:r>
              <a:rPr lang="en-GB" dirty="0"/>
              <a:t>of the </a:t>
            </a:r>
            <a:r>
              <a:rPr lang="en-GB" dirty="0" smtClean="0"/>
              <a:t>mark </a:t>
            </a:r>
            <a:r>
              <a:rPr lang="en-GB" dirty="0"/>
              <a:t>in the </a:t>
            </a:r>
            <a:r>
              <a:rPr lang="en-GB" dirty="0" smtClean="0"/>
              <a:t>EU before </a:t>
            </a:r>
            <a:r>
              <a:rPr lang="en-GB" dirty="0"/>
              <a:t>1 January </a:t>
            </a:r>
            <a:r>
              <a:rPr lang="en-GB" dirty="0" smtClean="0"/>
              <a:t>2021 will </a:t>
            </a:r>
            <a:r>
              <a:rPr lang="en-GB" dirty="0"/>
              <a:t>count as </a:t>
            </a:r>
            <a:r>
              <a:rPr lang="en-GB" dirty="0" smtClean="0"/>
              <a:t>qualifying use of the comparable UK right.</a:t>
            </a:r>
          </a:p>
          <a:p>
            <a:pPr lvl="1"/>
            <a:r>
              <a:rPr lang="en-GB" dirty="0" smtClean="0"/>
              <a:t>Whether use is inside </a:t>
            </a:r>
            <a:r>
              <a:rPr lang="en-GB" dirty="0"/>
              <a:t>or outside the </a:t>
            </a:r>
            <a:r>
              <a:rPr lang="en-GB" dirty="0" smtClean="0"/>
              <a:t>UK.</a:t>
            </a:r>
          </a:p>
          <a:p>
            <a:pPr lvl="1"/>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significance of this use will </a:t>
            </a:r>
            <a:r>
              <a:rPr lang="en-GB" dirty="0" smtClean="0">
                <a:latin typeface="Arial" panose="020B0604020202020204" pitchFamily="34" charset="0"/>
                <a:cs typeface="Arial" panose="020B0604020202020204" pitchFamily="34" charset="0"/>
              </a:rPr>
              <a:t>likely decrease over time, </a:t>
            </a:r>
            <a:r>
              <a:rPr lang="en-GB" dirty="0">
                <a:latin typeface="Arial" panose="020B0604020202020204" pitchFamily="34" charset="0"/>
                <a:cs typeface="Arial" panose="020B0604020202020204" pitchFamily="34" charset="0"/>
              </a:rPr>
              <a:t>depending on the extent to which it covers the relevant five year period.</a:t>
            </a:r>
          </a:p>
          <a:p>
            <a:r>
              <a:rPr lang="en-GB" dirty="0" smtClean="0"/>
              <a:t>But where </a:t>
            </a:r>
            <a:r>
              <a:rPr lang="en-GB" dirty="0"/>
              <a:t>the period includes any time </a:t>
            </a:r>
            <a:r>
              <a:rPr lang="en-GB" u="sng" dirty="0"/>
              <a:t>after</a:t>
            </a:r>
            <a:r>
              <a:rPr lang="en-GB" dirty="0"/>
              <a:t> 1 January 2021, use of the </a:t>
            </a:r>
            <a:r>
              <a:rPr lang="en-GB" dirty="0" smtClean="0"/>
              <a:t>mark </a:t>
            </a:r>
            <a:r>
              <a:rPr lang="en-GB" dirty="0"/>
              <a:t>in the EU (and </a:t>
            </a:r>
            <a:r>
              <a:rPr lang="en-GB" dirty="0" smtClean="0"/>
              <a:t>so outside </a:t>
            </a:r>
            <a:r>
              <a:rPr lang="en-GB" dirty="0"/>
              <a:t>of the UK) </a:t>
            </a:r>
            <a:r>
              <a:rPr lang="en-GB" dirty="0" smtClean="0"/>
              <a:t>after that date will </a:t>
            </a:r>
            <a:r>
              <a:rPr lang="en-GB" u="sng" dirty="0"/>
              <a:t>not</a:t>
            </a:r>
            <a:r>
              <a:rPr lang="en-GB" dirty="0"/>
              <a:t> be </a:t>
            </a:r>
            <a:r>
              <a:rPr lang="en-GB" dirty="0">
                <a:latin typeface="Arial" panose="020B0604020202020204" pitchFamily="34" charset="0"/>
                <a:cs typeface="Arial" panose="020B0604020202020204" pitchFamily="34" charset="0"/>
              </a:rPr>
              <a:t>taken into account</a:t>
            </a:r>
            <a:r>
              <a:rPr lang="en-GB" dirty="0" smtClean="0">
                <a:latin typeface="Arial" panose="020B0604020202020204" pitchFamily="34" charset="0"/>
                <a:cs typeface="Arial" panose="020B0604020202020204" pitchFamily="34" charset="0"/>
              </a:rPr>
              <a:t>.</a:t>
            </a:r>
          </a:p>
          <a:p>
            <a:pPr lvl="1"/>
            <a:r>
              <a:rPr lang="en-GB" dirty="0" smtClean="0">
                <a:latin typeface="Arial" panose="020B0604020202020204" pitchFamily="34" charset="0"/>
                <a:cs typeface="Arial" panose="020B0604020202020204" pitchFamily="34" charset="0"/>
              </a:rPr>
              <a:t>Only use in the UK will then be relevant.</a:t>
            </a:r>
          </a:p>
          <a:p>
            <a:pPr marL="914227" lvl="2" indent="0">
              <a:buNone/>
            </a:pPr>
            <a:r>
              <a:rPr lang="en-GB" dirty="0"/>
              <a:t>	</a:t>
            </a:r>
          </a:p>
        </p:txBody>
      </p:sp>
      <p:sp>
        <p:nvSpPr>
          <p:cNvPr id="3" name="Title 2"/>
          <p:cNvSpPr>
            <a:spLocks noGrp="1"/>
          </p:cNvSpPr>
          <p:nvPr>
            <p:ph type="title"/>
          </p:nvPr>
        </p:nvSpPr>
        <p:spPr/>
        <p:txBody>
          <a:bodyPr/>
          <a:lstStyle/>
          <a:p>
            <a:r>
              <a:rPr lang="en-GB" dirty="0" smtClean="0"/>
              <a:t>Use to resist a non-use cancellation challenge against a comparable mark</a:t>
            </a:r>
            <a:endParaRPr lang="en-GB" dirty="0"/>
          </a:p>
        </p:txBody>
      </p:sp>
      <p:sp>
        <p:nvSpPr>
          <p:cNvPr id="4" name="Isosceles Triangle 3"/>
          <p:cNvSpPr/>
          <p:nvPr/>
        </p:nvSpPr>
        <p:spPr>
          <a:xfrm>
            <a:off x="0" y="6549292"/>
            <a:ext cx="357392" cy="308708"/>
          </a:xfrm>
          <a:prstGeom prst="triangle">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7863454" y="6549639"/>
            <a:ext cx="2042546" cy="307777"/>
          </a:xfrm>
          <a:prstGeom prst="rect">
            <a:avLst/>
          </a:prstGeom>
        </p:spPr>
        <p:txBody>
          <a:bodyPr wrap="none">
            <a:spAutoFit/>
          </a:bodyPr>
          <a:lstStyle/>
          <a:p>
            <a:pPr algn="r"/>
            <a:r>
              <a:rPr lang="en-GB" sz="1400" dirty="0">
                <a:solidFill>
                  <a:schemeClr val="accent2"/>
                </a:solidFill>
              </a:rPr>
              <a:t>webinar@mewburn.com</a:t>
            </a:r>
            <a:endParaRPr lang="en-GB" sz="1400" dirty="0"/>
          </a:p>
        </p:txBody>
      </p:sp>
    </p:spTree>
    <p:extLst>
      <p:ext uri="{BB962C8B-B14F-4D97-AF65-F5344CB8AC3E}">
        <p14:creationId xmlns:p14="http://schemas.microsoft.com/office/powerpoint/2010/main" val="31142763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GB" dirty="0" smtClean="0"/>
              <a:t>An </a:t>
            </a:r>
            <a:r>
              <a:rPr lang="en-GB" dirty="0"/>
              <a:t>approach </a:t>
            </a:r>
            <a:r>
              <a:rPr lang="en-GB" dirty="0" smtClean="0"/>
              <a:t>similar to the non-use position is </a:t>
            </a:r>
            <a:r>
              <a:rPr lang="en-GB" dirty="0"/>
              <a:t>being applied to the assessment of </a:t>
            </a:r>
            <a:r>
              <a:rPr lang="en-GB" dirty="0" smtClean="0"/>
              <a:t>reputation in a </a:t>
            </a:r>
            <a:r>
              <a:rPr lang="en-GB" dirty="0" smtClean="0">
                <a:solidFill>
                  <a:schemeClr val="bg2"/>
                </a:solidFill>
              </a:rPr>
              <a:t>comparable UK right</a:t>
            </a:r>
            <a:r>
              <a:rPr lang="en-GB" dirty="0" smtClean="0"/>
              <a:t>.</a:t>
            </a:r>
            <a:endParaRPr lang="en-GB" dirty="0"/>
          </a:p>
          <a:p>
            <a:pPr lvl="1"/>
            <a:r>
              <a:rPr lang="en-GB" dirty="0" smtClean="0"/>
              <a:t>The reputation </a:t>
            </a:r>
            <a:r>
              <a:rPr lang="en-GB" dirty="0"/>
              <a:t>of the </a:t>
            </a:r>
            <a:r>
              <a:rPr lang="en-GB" dirty="0" smtClean="0"/>
              <a:t>EU </a:t>
            </a:r>
            <a:r>
              <a:rPr lang="en-GB" dirty="0"/>
              <a:t>trade </a:t>
            </a:r>
            <a:r>
              <a:rPr lang="en-GB" dirty="0" smtClean="0"/>
              <a:t>mark </a:t>
            </a:r>
            <a:r>
              <a:rPr lang="en-GB" dirty="0"/>
              <a:t>in the </a:t>
            </a:r>
            <a:r>
              <a:rPr lang="en-GB" dirty="0" smtClean="0"/>
              <a:t>EU, </a:t>
            </a:r>
            <a:r>
              <a:rPr lang="en-GB" dirty="0"/>
              <a:t>but not necessarily in the UK, will be considered for the purposes of the comparable UK right</a:t>
            </a:r>
            <a:r>
              <a:rPr lang="en-GB" dirty="0" smtClean="0"/>
              <a:t>.</a:t>
            </a:r>
          </a:p>
          <a:p>
            <a:pPr lvl="1"/>
            <a:r>
              <a:rPr lang="en-GB" dirty="0" smtClean="0"/>
              <a:t>The owner of the comparable UK right can therefore exercise rights that arise from a reputation, for example in opposition or invalidity proceedings, if the reputation was acquired in the EU by </a:t>
            </a:r>
            <a:r>
              <a:rPr lang="en-GB" dirty="0"/>
              <a:t>the end of the transition </a:t>
            </a:r>
            <a:r>
              <a:rPr lang="en-GB" dirty="0" smtClean="0"/>
              <a:t>period.</a:t>
            </a:r>
          </a:p>
          <a:p>
            <a:pPr lvl="1"/>
            <a:r>
              <a:rPr lang="en-GB" dirty="0" smtClean="0"/>
              <a:t>As from Exit Day, the continuing </a:t>
            </a:r>
            <a:r>
              <a:rPr lang="en-GB" dirty="0"/>
              <a:t>reputation of </a:t>
            </a:r>
            <a:r>
              <a:rPr lang="en-GB" dirty="0" smtClean="0"/>
              <a:t>a comparable UK right shall </a:t>
            </a:r>
            <a:r>
              <a:rPr lang="en-GB" dirty="0"/>
              <a:t>be based on the use of the mark in the United </a:t>
            </a:r>
            <a:r>
              <a:rPr lang="en-GB" dirty="0" smtClean="0"/>
              <a:t>Kingdom.</a:t>
            </a:r>
          </a:p>
          <a:p>
            <a:r>
              <a:rPr lang="en-GB" dirty="0"/>
              <a:t>Reputation of the </a:t>
            </a:r>
            <a:r>
              <a:rPr lang="en-GB" dirty="0">
                <a:solidFill>
                  <a:schemeClr val="bg2"/>
                </a:solidFill>
              </a:rPr>
              <a:t>EUTM or IR(EU) </a:t>
            </a:r>
            <a:r>
              <a:rPr lang="en-GB" dirty="0"/>
              <a:t>that is derived from use in the UK may be taken into account up until Exit Day.</a:t>
            </a:r>
          </a:p>
          <a:p>
            <a:pPr lvl="1"/>
            <a:r>
              <a:rPr lang="en-GB" dirty="0"/>
              <a:t>But </a:t>
            </a:r>
            <a:r>
              <a:rPr lang="en-GB" u="sng" dirty="0"/>
              <a:t>not</a:t>
            </a:r>
            <a:r>
              <a:rPr lang="en-GB" dirty="0"/>
              <a:t> after Exit Day. 	</a:t>
            </a:r>
          </a:p>
        </p:txBody>
      </p:sp>
      <p:sp>
        <p:nvSpPr>
          <p:cNvPr id="3" name="Title 2"/>
          <p:cNvSpPr>
            <a:spLocks noGrp="1"/>
          </p:cNvSpPr>
          <p:nvPr>
            <p:ph type="title"/>
          </p:nvPr>
        </p:nvSpPr>
        <p:spPr/>
        <p:txBody>
          <a:bodyPr/>
          <a:lstStyle/>
          <a:p>
            <a:r>
              <a:rPr lang="en-GB" dirty="0" smtClean="0"/>
              <a:t>The effect on a reputation that arises from use of a mark</a:t>
            </a:r>
            <a:endParaRPr lang="en-GB" dirty="0"/>
          </a:p>
        </p:txBody>
      </p:sp>
      <p:sp>
        <p:nvSpPr>
          <p:cNvPr id="4" name="Isosceles Triangle 3"/>
          <p:cNvSpPr/>
          <p:nvPr/>
        </p:nvSpPr>
        <p:spPr>
          <a:xfrm>
            <a:off x="0" y="6549292"/>
            <a:ext cx="357392" cy="308708"/>
          </a:xfrm>
          <a:prstGeom prst="triangle">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7863454" y="6549639"/>
            <a:ext cx="2042546" cy="307777"/>
          </a:xfrm>
          <a:prstGeom prst="rect">
            <a:avLst/>
          </a:prstGeom>
        </p:spPr>
        <p:txBody>
          <a:bodyPr wrap="none">
            <a:spAutoFit/>
          </a:bodyPr>
          <a:lstStyle/>
          <a:p>
            <a:pPr algn="r"/>
            <a:r>
              <a:rPr lang="en-GB" sz="1400" dirty="0">
                <a:solidFill>
                  <a:schemeClr val="accent2"/>
                </a:solidFill>
              </a:rPr>
              <a:t>webinar@mewburn.com</a:t>
            </a:r>
            <a:endParaRPr lang="en-GB" sz="1400" dirty="0"/>
          </a:p>
        </p:txBody>
      </p:sp>
    </p:spTree>
    <p:extLst>
      <p:ext uri="{BB962C8B-B14F-4D97-AF65-F5344CB8AC3E}">
        <p14:creationId xmlns:p14="http://schemas.microsoft.com/office/powerpoint/2010/main" val="22531171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impact on representation</a:t>
            </a:r>
            <a:endParaRPr lang="en-GB" dirty="0"/>
          </a:p>
        </p:txBody>
      </p:sp>
      <p:sp>
        <p:nvSpPr>
          <p:cNvPr id="3" name="Isosceles Triangle 2"/>
          <p:cNvSpPr/>
          <p:nvPr/>
        </p:nvSpPr>
        <p:spPr>
          <a:xfrm>
            <a:off x="0" y="6549292"/>
            <a:ext cx="357392" cy="308708"/>
          </a:xfrm>
          <a:prstGeom prst="triangle">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Rectangle 4"/>
          <p:cNvSpPr/>
          <p:nvPr/>
        </p:nvSpPr>
        <p:spPr>
          <a:xfrm>
            <a:off x="7863454" y="6549639"/>
            <a:ext cx="2042546" cy="307777"/>
          </a:xfrm>
          <a:prstGeom prst="rect">
            <a:avLst/>
          </a:prstGeom>
        </p:spPr>
        <p:txBody>
          <a:bodyPr wrap="none">
            <a:spAutoFit/>
          </a:bodyPr>
          <a:lstStyle/>
          <a:p>
            <a:pPr algn="r"/>
            <a:r>
              <a:rPr lang="en-GB" sz="1400" dirty="0">
                <a:solidFill>
                  <a:schemeClr val="accent2"/>
                </a:solidFill>
              </a:rPr>
              <a:t>webinar@mewburn.com</a:t>
            </a:r>
            <a:endParaRPr lang="en-GB" sz="1400" dirty="0"/>
          </a:p>
        </p:txBody>
      </p:sp>
    </p:spTree>
    <p:extLst>
      <p:ext uri="{BB962C8B-B14F-4D97-AF65-F5344CB8AC3E}">
        <p14:creationId xmlns:p14="http://schemas.microsoft.com/office/powerpoint/2010/main" val="12202876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GB" dirty="0" smtClean="0"/>
              <a:t>UK representatives </a:t>
            </a:r>
            <a:r>
              <a:rPr lang="en-GB" dirty="0"/>
              <a:t>can continue to represent their clients before the EUIPO in cases that are </a:t>
            </a:r>
            <a:r>
              <a:rPr lang="en-GB" dirty="0">
                <a:solidFill>
                  <a:schemeClr val="bg2"/>
                </a:solidFill>
              </a:rPr>
              <a:t>ongoing </a:t>
            </a:r>
            <a:r>
              <a:rPr lang="en-GB" dirty="0"/>
              <a:t>at the end of the transition period</a:t>
            </a:r>
            <a:r>
              <a:rPr lang="en-GB" dirty="0" smtClean="0"/>
              <a:t>.</a:t>
            </a:r>
          </a:p>
          <a:p>
            <a:pPr lvl="1"/>
            <a:r>
              <a:rPr lang="en-GB" dirty="0" smtClean="0"/>
              <a:t>This right of representation will continue for </a:t>
            </a:r>
            <a:r>
              <a:rPr lang="en-GB" b="1" dirty="0" smtClean="0">
                <a:solidFill>
                  <a:schemeClr val="bg2"/>
                </a:solidFill>
              </a:rPr>
              <a:t>all</a:t>
            </a:r>
            <a:r>
              <a:rPr lang="en-GB" dirty="0" smtClean="0">
                <a:solidFill>
                  <a:schemeClr val="bg2"/>
                </a:solidFill>
              </a:rPr>
              <a:t> </a:t>
            </a:r>
            <a:r>
              <a:rPr lang="en-GB" b="1" dirty="0">
                <a:solidFill>
                  <a:schemeClr val="bg2"/>
                </a:solidFill>
              </a:rPr>
              <a:t>stages of </a:t>
            </a:r>
            <a:r>
              <a:rPr lang="en-GB" b="1" dirty="0" smtClean="0">
                <a:solidFill>
                  <a:schemeClr val="bg2"/>
                </a:solidFill>
              </a:rPr>
              <a:t>the </a:t>
            </a:r>
            <a:r>
              <a:rPr lang="en-GB" b="1" dirty="0">
                <a:solidFill>
                  <a:schemeClr val="bg2"/>
                </a:solidFill>
              </a:rPr>
              <a:t>procedure </a:t>
            </a:r>
            <a:r>
              <a:rPr lang="en-GB" dirty="0"/>
              <a:t>before the </a:t>
            </a:r>
            <a:r>
              <a:rPr lang="en-GB" dirty="0" smtClean="0"/>
              <a:t>EUIPO, so including any appeal to the Boards of Appeal.</a:t>
            </a:r>
          </a:p>
          <a:p>
            <a:pPr lvl="1"/>
            <a:r>
              <a:rPr lang="en-GB" dirty="0" smtClean="0"/>
              <a:t>This includes the prosecution of EU rights (and oppositions that may arise after Exit Day), as well as the handling of contentious matters such as oppositions or cancellations.</a:t>
            </a:r>
          </a:p>
          <a:p>
            <a:r>
              <a:rPr lang="en-GB" dirty="0" smtClean="0"/>
              <a:t>However, UK attorneys </a:t>
            </a:r>
            <a:r>
              <a:rPr lang="en-GB" dirty="0"/>
              <a:t>will be </a:t>
            </a:r>
            <a:r>
              <a:rPr lang="en-GB" dirty="0" smtClean="0"/>
              <a:t>not be able </a:t>
            </a:r>
            <a:r>
              <a:rPr lang="en-GB" dirty="0"/>
              <a:t>to act </a:t>
            </a:r>
            <a:r>
              <a:rPr lang="en-GB" dirty="0" smtClean="0"/>
              <a:t>on </a:t>
            </a:r>
            <a:r>
              <a:rPr lang="en-GB" dirty="0"/>
              <a:t>new </a:t>
            </a:r>
            <a:r>
              <a:rPr lang="en-GB" dirty="0" smtClean="0"/>
              <a:t>matters/filings at the EUIPO after Exit Day.</a:t>
            </a:r>
            <a:endParaRPr lang="en-GB" dirty="0"/>
          </a:p>
          <a:p>
            <a:pPr marL="0" indent="0">
              <a:buNone/>
            </a:pPr>
            <a:endParaRPr lang="en-GB" dirty="0"/>
          </a:p>
        </p:txBody>
      </p:sp>
      <p:sp>
        <p:nvSpPr>
          <p:cNvPr id="3" name="Title 2"/>
          <p:cNvSpPr>
            <a:spLocks noGrp="1"/>
          </p:cNvSpPr>
          <p:nvPr>
            <p:ph type="title"/>
          </p:nvPr>
        </p:nvSpPr>
        <p:spPr/>
        <p:txBody>
          <a:bodyPr/>
          <a:lstStyle/>
          <a:p>
            <a:r>
              <a:rPr lang="en-GB" dirty="0" smtClean="0"/>
              <a:t>Representation at the EUIPO</a:t>
            </a:r>
            <a:endParaRPr lang="en-GB" dirty="0"/>
          </a:p>
        </p:txBody>
      </p:sp>
      <p:sp>
        <p:nvSpPr>
          <p:cNvPr id="4" name="Isosceles Triangle 3"/>
          <p:cNvSpPr/>
          <p:nvPr/>
        </p:nvSpPr>
        <p:spPr>
          <a:xfrm>
            <a:off x="0" y="6549292"/>
            <a:ext cx="357392" cy="308708"/>
          </a:xfrm>
          <a:prstGeom prst="triangle">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7863454" y="6549639"/>
            <a:ext cx="2042546" cy="307777"/>
          </a:xfrm>
          <a:prstGeom prst="rect">
            <a:avLst/>
          </a:prstGeom>
        </p:spPr>
        <p:txBody>
          <a:bodyPr wrap="none">
            <a:spAutoFit/>
          </a:bodyPr>
          <a:lstStyle/>
          <a:p>
            <a:pPr algn="r"/>
            <a:r>
              <a:rPr lang="en-GB" sz="1400" dirty="0">
                <a:solidFill>
                  <a:schemeClr val="accent2"/>
                </a:solidFill>
              </a:rPr>
              <a:t>webinar@mewburn.com</a:t>
            </a:r>
            <a:endParaRPr lang="en-GB" sz="1400" dirty="0"/>
          </a:p>
        </p:txBody>
      </p:sp>
    </p:spTree>
    <p:extLst>
      <p:ext uri="{BB962C8B-B14F-4D97-AF65-F5344CB8AC3E}">
        <p14:creationId xmlns:p14="http://schemas.microsoft.com/office/powerpoint/2010/main" val="3949892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GB" dirty="0" smtClean="0"/>
              <a:t>We have had a fully-functioning office in Munich, Germany since 2017.</a:t>
            </a:r>
          </a:p>
          <a:p>
            <a:r>
              <a:rPr lang="en-GB" dirty="0" smtClean="0"/>
              <a:t>There are currently </a:t>
            </a:r>
            <a:r>
              <a:rPr lang="en-GB" dirty="0" smtClean="0">
                <a:solidFill>
                  <a:schemeClr val="tx1"/>
                </a:solidFill>
              </a:rPr>
              <a:t>16 people </a:t>
            </a:r>
            <a:r>
              <a:rPr lang="en-GB" dirty="0" smtClean="0"/>
              <a:t>based in the office, three of whom are EUIPO representatives.</a:t>
            </a:r>
          </a:p>
          <a:p>
            <a:pPr lvl="1"/>
            <a:r>
              <a:rPr lang="en-GB" dirty="0" smtClean="0"/>
              <a:t>Including Dydra Donath, a Trade Mark Partner of the firm.</a:t>
            </a:r>
          </a:p>
          <a:p>
            <a:r>
              <a:rPr lang="en-GB" dirty="0" smtClean="0"/>
              <a:t>Another EUIPO representative, </a:t>
            </a:r>
            <a:r>
              <a:rPr lang="en-GB" dirty="0" err="1"/>
              <a:t>Swetlana</a:t>
            </a:r>
            <a:r>
              <a:rPr lang="en-GB" dirty="0"/>
              <a:t> </a:t>
            </a:r>
            <a:r>
              <a:rPr lang="en-GB" dirty="0" err="1"/>
              <a:t>Frese</a:t>
            </a:r>
            <a:r>
              <a:rPr lang="en-GB" dirty="0"/>
              <a:t>, </a:t>
            </a:r>
            <a:r>
              <a:rPr lang="en-GB" dirty="0" smtClean="0"/>
              <a:t>will be joining the firm on 1 December 2020 as a Senior Associate.</a:t>
            </a:r>
          </a:p>
          <a:p>
            <a:pPr lvl="1"/>
            <a:r>
              <a:rPr lang="en-GB" dirty="0" smtClean="0"/>
              <a:t>Continuing to recruit for further trade mark attorneys.</a:t>
            </a:r>
          </a:p>
          <a:p>
            <a:r>
              <a:rPr lang="en-GB" dirty="0" smtClean="0"/>
              <a:t>Support on EUTM matters still provided by experienced UK attorneys.</a:t>
            </a:r>
          </a:p>
          <a:p>
            <a:r>
              <a:rPr lang="en-GB" dirty="0" smtClean="0"/>
              <a:t>This means that we are able to continue to represent clients at the EUIPO seamlessly.</a:t>
            </a:r>
            <a:endParaRPr lang="en-GB" dirty="0"/>
          </a:p>
        </p:txBody>
      </p:sp>
      <p:sp>
        <p:nvSpPr>
          <p:cNvPr id="3" name="Title 2"/>
          <p:cNvSpPr>
            <a:spLocks noGrp="1"/>
          </p:cNvSpPr>
          <p:nvPr>
            <p:ph type="title"/>
          </p:nvPr>
        </p:nvSpPr>
        <p:spPr/>
        <p:txBody>
          <a:bodyPr/>
          <a:lstStyle/>
          <a:p>
            <a:r>
              <a:rPr lang="en-GB" dirty="0" smtClean="0"/>
              <a:t>Continued EUIPO representation from Mewburn Ellis</a:t>
            </a:r>
            <a:endParaRPr lang="en-GB" dirty="0"/>
          </a:p>
        </p:txBody>
      </p:sp>
      <p:sp>
        <p:nvSpPr>
          <p:cNvPr id="4" name="Isosceles Triangle 3"/>
          <p:cNvSpPr/>
          <p:nvPr/>
        </p:nvSpPr>
        <p:spPr>
          <a:xfrm>
            <a:off x="0" y="6549292"/>
            <a:ext cx="357392" cy="308708"/>
          </a:xfrm>
          <a:prstGeom prst="triangle">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7863454" y="6549639"/>
            <a:ext cx="2042546" cy="307777"/>
          </a:xfrm>
          <a:prstGeom prst="rect">
            <a:avLst/>
          </a:prstGeom>
        </p:spPr>
        <p:txBody>
          <a:bodyPr wrap="none">
            <a:spAutoFit/>
          </a:bodyPr>
          <a:lstStyle/>
          <a:p>
            <a:pPr algn="r"/>
            <a:r>
              <a:rPr lang="en-GB" sz="1400" dirty="0">
                <a:solidFill>
                  <a:schemeClr val="accent2"/>
                </a:solidFill>
              </a:rPr>
              <a:t>webinar@mewburn.com</a:t>
            </a:r>
            <a:endParaRPr lang="en-GB" sz="1400" dirty="0"/>
          </a:p>
        </p:txBody>
      </p:sp>
    </p:spTree>
    <p:extLst>
      <p:ext uri="{BB962C8B-B14F-4D97-AF65-F5344CB8AC3E}">
        <p14:creationId xmlns:p14="http://schemas.microsoft.com/office/powerpoint/2010/main" val="6161253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GB" dirty="0" smtClean="0"/>
              <a:t>Owners of UK registrations only need to appoint a UK IPO representative if based outside of the EEA.</a:t>
            </a:r>
          </a:p>
          <a:p>
            <a:pPr lvl="1"/>
            <a:r>
              <a:rPr lang="en-GB" dirty="0" smtClean="0"/>
              <a:t>Currently, a representative only needs to be based within the EEA.</a:t>
            </a:r>
          </a:p>
          <a:p>
            <a:pPr lvl="1"/>
            <a:r>
              <a:rPr lang="en-GB" dirty="0" smtClean="0"/>
              <a:t>Thus, an existing EUIPO representative for the ‘parent’ EU right will be sufficient for the comparable UK right, and will be automatically copied across.</a:t>
            </a:r>
          </a:p>
          <a:p>
            <a:pPr lvl="1"/>
            <a:r>
              <a:rPr lang="en-GB" dirty="0" smtClean="0"/>
              <a:t>This will remain the case </a:t>
            </a:r>
            <a:r>
              <a:rPr lang="en-GB" dirty="0" smtClean="0">
                <a:solidFill>
                  <a:schemeClr val="bg2"/>
                </a:solidFill>
              </a:rPr>
              <a:t>for </a:t>
            </a:r>
            <a:r>
              <a:rPr lang="en-GB" dirty="0">
                <a:solidFill>
                  <a:schemeClr val="bg2"/>
                </a:solidFill>
              </a:rPr>
              <a:t>three years </a:t>
            </a:r>
            <a:r>
              <a:rPr lang="en-GB" dirty="0"/>
              <a:t>(so until 31 December 2023</a:t>
            </a:r>
            <a:r>
              <a:rPr lang="en-GB" dirty="0" smtClean="0"/>
              <a:t>).</a:t>
            </a:r>
          </a:p>
          <a:p>
            <a:pPr lvl="1"/>
            <a:r>
              <a:rPr lang="en-GB" dirty="0" smtClean="0"/>
              <a:t>Also for UK re-registrations of RCDs.</a:t>
            </a:r>
          </a:p>
          <a:p>
            <a:r>
              <a:rPr lang="en-GB" dirty="0" smtClean="0"/>
              <a:t>Owners are nevertheless advised to consider </a:t>
            </a:r>
            <a:r>
              <a:rPr lang="en-GB" dirty="0"/>
              <a:t>if </a:t>
            </a:r>
            <a:r>
              <a:rPr lang="en-GB" dirty="0" smtClean="0"/>
              <a:t>a representative located outside of the UK is suitably qualified and competent </a:t>
            </a:r>
            <a:r>
              <a:rPr lang="en-GB" dirty="0"/>
              <a:t>in UK trade mark law and </a:t>
            </a:r>
            <a:r>
              <a:rPr lang="en-GB" dirty="0" smtClean="0"/>
              <a:t>practice to fully represent their interests.</a:t>
            </a:r>
          </a:p>
          <a:p>
            <a:pPr lvl="1"/>
            <a:r>
              <a:rPr lang="en-GB" dirty="0" smtClean="0"/>
              <a:t>There may also be considerations relating to the scope of a firm’s professional </a:t>
            </a:r>
            <a:r>
              <a:rPr lang="en-GB" dirty="0"/>
              <a:t>indemnity insurance for handling matters outside of the firm’s </a:t>
            </a:r>
            <a:r>
              <a:rPr lang="en-GB" dirty="0" smtClean="0"/>
              <a:t>jurisdiction.</a:t>
            </a:r>
          </a:p>
        </p:txBody>
      </p:sp>
      <p:sp>
        <p:nvSpPr>
          <p:cNvPr id="3" name="Title 2"/>
          <p:cNvSpPr>
            <a:spLocks noGrp="1"/>
          </p:cNvSpPr>
          <p:nvPr>
            <p:ph type="title"/>
          </p:nvPr>
        </p:nvSpPr>
        <p:spPr/>
        <p:txBody>
          <a:bodyPr/>
          <a:lstStyle/>
          <a:p>
            <a:r>
              <a:rPr lang="en-GB" dirty="0" smtClean="0"/>
              <a:t>Representation at the UK IPO for comparable rights</a:t>
            </a:r>
            <a:endParaRPr lang="en-GB" dirty="0"/>
          </a:p>
        </p:txBody>
      </p:sp>
      <p:sp>
        <p:nvSpPr>
          <p:cNvPr id="4" name="Isosceles Triangle 3"/>
          <p:cNvSpPr/>
          <p:nvPr/>
        </p:nvSpPr>
        <p:spPr>
          <a:xfrm>
            <a:off x="0" y="6549292"/>
            <a:ext cx="357392" cy="308708"/>
          </a:xfrm>
          <a:prstGeom prst="triangle">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7863454" y="6549639"/>
            <a:ext cx="2042546" cy="307777"/>
          </a:xfrm>
          <a:prstGeom prst="rect">
            <a:avLst/>
          </a:prstGeom>
        </p:spPr>
        <p:txBody>
          <a:bodyPr wrap="none">
            <a:spAutoFit/>
          </a:bodyPr>
          <a:lstStyle/>
          <a:p>
            <a:pPr algn="r"/>
            <a:r>
              <a:rPr lang="en-GB" sz="1400" dirty="0">
                <a:solidFill>
                  <a:schemeClr val="accent2"/>
                </a:solidFill>
              </a:rPr>
              <a:t>webinar@mewburn.com</a:t>
            </a:r>
            <a:endParaRPr lang="en-GB" sz="1400" dirty="0"/>
          </a:p>
        </p:txBody>
      </p:sp>
    </p:spTree>
    <p:extLst>
      <p:ext uri="{BB962C8B-B14F-4D97-AF65-F5344CB8AC3E}">
        <p14:creationId xmlns:p14="http://schemas.microsoft.com/office/powerpoint/2010/main" val="8423891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GB" dirty="0" smtClean="0"/>
              <a:t>Owners of EUTMs and IR(EU)s must appoint an EUIPO representative for all proceedings at the Office, </a:t>
            </a:r>
            <a:r>
              <a:rPr lang="en-GB" b="1" dirty="0" smtClean="0">
                <a:solidFill>
                  <a:schemeClr val="bg2"/>
                </a:solidFill>
              </a:rPr>
              <a:t>except</a:t>
            </a:r>
            <a:r>
              <a:rPr lang="en-GB" dirty="0" smtClean="0"/>
              <a:t> filing and renewal.</a:t>
            </a:r>
          </a:p>
          <a:p>
            <a:r>
              <a:rPr lang="en-GB" dirty="0" smtClean="0"/>
              <a:t>If no issues are raised whilst the application or designation is pending, granted EU rights may have no recorded representative. </a:t>
            </a:r>
          </a:p>
          <a:p>
            <a:pPr lvl="1"/>
            <a:r>
              <a:rPr lang="en-GB" dirty="0" smtClean="0"/>
              <a:t>For IR(EU)s, the WIPO representative is </a:t>
            </a:r>
            <a:r>
              <a:rPr lang="en-GB" u="sng" dirty="0" smtClean="0"/>
              <a:t>not</a:t>
            </a:r>
            <a:r>
              <a:rPr lang="en-GB" dirty="0" smtClean="0"/>
              <a:t> recorded on the EUIPO file.</a:t>
            </a:r>
          </a:p>
          <a:p>
            <a:r>
              <a:rPr lang="en-GB" dirty="0" smtClean="0"/>
              <a:t>In such cases, the comparable UK right will have </a:t>
            </a:r>
            <a:r>
              <a:rPr lang="en-GB" b="1" dirty="0" smtClean="0">
                <a:solidFill>
                  <a:schemeClr val="bg2"/>
                </a:solidFill>
              </a:rPr>
              <a:t>no representative</a:t>
            </a:r>
            <a:r>
              <a:rPr lang="en-GB" dirty="0" smtClean="0"/>
              <a:t>.</a:t>
            </a:r>
          </a:p>
          <a:p>
            <a:pPr lvl="1"/>
            <a:r>
              <a:rPr lang="en-GB" dirty="0" smtClean="0"/>
              <a:t>Official correspondence, including renewal reminders, will therefore be sent directly to the owner by the UK IPO, potentially by mail. </a:t>
            </a:r>
          </a:p>
          <a:p>
            <a:r>
              <a:rPr lang="en-GB" dirty="0" smtClean="0"/>
              <a:t>We therefore suggest that a UK IPO representative is appointed for these files as soon as possible after the 1 January 2021.</a:t>
            </a:r>
          </a:p>
        </p:txBody>
      </p:sp>
      <p:sp>
        <p:nvSpPr>
          <p:cNvPr id="3" name="Title 2"/>
          <p:cNvSpPr>
            <a:spLocks noGrp="1"/>
          </p:cNvSpPr>
          <p:nvPr>
            <p:ph type="title"/>
          </p:nvPr>
        </p:nvSpPr>
        <p:spPr/>
        <p:txBody>
          <a:bodyPr/>
          <a:lstStyle/>
          <a:p>
            <a:r>
              <a:rPr lang="en-GB" dirty="0" smtClean="0"/>
              <a:t>What happens if the EU right has no recorded EUIPO representative?</a:t>
            </a:r>
            <a:endParaRPr lang="en-GB" dirty="0"/>
          </a:p>
        </p:txBody>
      </p:sp>
      <p:sp>
        <p:nvSpPr>
          <p:cNvPr id="4" name="Isosceles Triangle 3"/>
          <p:cNvSpPr/>
          <p:nvPr/>
        </p:nvSpPr>
        <p:spPr>
          <a:xfrm>
            <a:off x="0" y="6549292"/>
            <a:ext cx="357392" cy="308708"/>
          </a:xfrm>
          <a:prstGeom prst="triangle">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7863454" y="6549639"/>
            <a:ext cx="2042546" cy="307777"/>
          </a:xfrm>
          <a:prstGeom prst="rect">
            <a:avLst/>
          </a:prstGeom>
        </p:spPr>
        <p:txBody>
          <a:bodyPr wrap="none">
            <a:spAutoFit/>
          </a:bodyPr>
          <a:lstStyle/>
          <a:p>
            <a:pPr algn="r"/>
            <a:r>
              <a:rPr lang="en-GB" sz="1400" dirty="0">
                <a:solidFill>
                  <a:schemeClr val="accent2"/>
                </a:solidFill>
              </a:rPr>
              <a:t>webinar@mewburn.com</a:t>
            </a:r>
            <a:endParaRPr lang="en-GB" sz="1400" dirty="0"/>
          </a:p>
        </p:txBody>
      </p:sp>
    </p:spTree>
    <p:extLst>
      <p:ext uri="{BB962C8B-B14F-4D97-AF65-F5344CB8AC3E}">
        <p14:creationId xmlns:p14="http://schemas.microsoft.com/office/powerpoint/2010/main" val="38249005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GB" dirty="0" smtClean="0"/>
              <a:t>There is however a distinction between the situation for the automatically-created comparable rights and new UK applications that are ‘re-filings’ of pending EU rights.</a:t>
            </a:r>
          </a:p>
          <a:p>
            <a:pPr lvl="1"/>
            <a:r>
              <a:rPr lang="en-GB" dirty="0" smtClean="0">
                <a:solidFill>
                  <a:schemeClr val="tx1"/>
                </a:solidFill>
              </a:rPr>
              <a:t>Any new UK applications will need to have a </a:t>
            </a:r>
            <a:r>
              <a:rPr lang="en-GB" dirty="0">
                <a:solidFill>
                  <a:schemeClr val="tx1"/>
                </a:solidFill>
              </a:rPr>
              <a:t>representative in the </a:t>
            </a:r>
            <a:r>
              <a:rPr lang="en-GB" dirty="0" smtClean="0">
                <a:solidFill>
                  <a:schemeClr val="tx1"/>
                </a:solidFill>
              </a:rPr>
              <a:t>UK, Isle of Man, Channel Islands or Gibraltar, where the applicant is not based in the UK.</a:t>
            </a:r>
          </a:p>
        </p:txBody>
      </p:sp>
      <p:sp>
        <p:nvSpPr>
          <p:cNvPr id="3" name="Title 2"/>
          <p:cNvSpPr>
            <a:spLocks noGrp="1"/>
          </p:cNvSpPr>
          <p:nvPr>
            <p:ph type="title"/>
          </p:nvPr>
        </p:nvSpPr>
        <p:spPr/>
        <p:txBody>
          <a:bodyPr/>
          <a:lstStyle/>
          <a:p>
            <a:r>
              <a:rPr lang="en-GB" dirty="0" smtClean="0"/>
              <a:t>Representation at the UK IPO for new ‘re-filed’ rights</a:t>
            </a:r>
            <a:endParaRPr lang="en-GB" dirty="0"/>
          </a:p>
        </p:txBody>
      </p:sp>
      <p:sp>
        <p:nvSpPr>
          <p:cNvPr id="4" name="Isosceles Triangle 3"/>
          <p:cNvSpPr/>
          <p:nvPr/>
        </p:nvSpPr>
        <p:spPr>
          <a:xfrm>
            <a:off x="0" y="6549292"/>
            <a:ext cx="357392" cy="308708"/>
          </a:xfrm>
          <a:prstGeom prst="triangle">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7863454" y="6549639"/>
            <a:ext cx="2042546" cy="307777"/>
          </a:xfrm>
          <a:prstGeom prst="rect">
            <a:avLst/>
          </a:prstGeom>
        </p:spPr>
        <p:txBody>
          <a:bodyPr wrap="none">
            <a:spAutoFit/>
          </a:bodyPr>
          <a:lstStyle/>
          <a:p>
            <a:pPr algn="r"/>
            <a:r>
              <a:rPr lang="en-GB" sz="1400" dirty="0">
                <a:solidFill>
                  <a:schemeClr val="accent2"/>
                </a:solidFill>
              </a:rPr>
              <a:t>webinar@mewburn.com</a:t>
            </a:r>
            <a:endParaRPr lang="en-GB" sz="1400" dirty="0"/>
          </a:p>
        </p:txBody>
      </p:sp>
    </p:spTree>
    <p:extLst>
      <p:ext uri="{BB962C8B-B14F-4D97-AF65-F5344CB8AC3E}">
        <p14:creationId xmlns:p14="http://schemas.microsoft.com/office/powerpoint/2010/main" val="28451111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Related Issues and Practical Considerations</a:t>
            </a:r>
            <a:endParaRPr lang="en-GB" dirty="0"/>
          </a:p>
        </p:txBody>
      </p:sp>
      <p:sp>
        <p:nvSpPr>
          <p:cNvPr id="3" name="Isosceles Triangle 2"/>
          <p:cNvSpPr/>
          <p:nvPr/>
        </p:nvSpPr>
        <p:spPr>
          <a:xfrm>
            <a:off x="0" y="6549292"/>
            <a:ext cx="357392" cy="308708"/>
          </a:xfrm>
          <a:prstGeom prst="triangle">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Rectangle 4"/>
          <p:cNvSpPr/>
          <p:nvPr/>
        </p:nvSpPr>
        <p:spPr>
          <a:xfrm>
            <a:off x="7863454" y="6549639"/>
            <a:ext cx="2042546" cy="307777"/>
          </a:xfrm>
          <a:prstGeom prst="rect">
            <a:avLst/>
          </a:prstGeom>
        </p:spPr>
        <p:txBody>
          <a:bodyPr wrap="none">
            <a:spAutoFit/>
          </a:bodyPr>
          <a:lstStyle/>
          <a:p>
            <a:pPr algn="r"/>
            <a:r>
              <a:rPr lang="en-GB" sz="1400" dirty="0">
                <a:solidFill>
                  <a:schemeClr val="accent2"/>
                </a:solidFill>
              </a:rPr>
              <a:t>webinar@mewburn.com</a:t>
            </a:r>
            <a:endParaRPr lang="en-GB" sz="1400" dirty="0"/>
          </a:p>
        </p:txBody>
      </p:sp>
    </p:spTree>
    <p:extLst>
      <p:ext uri="{BB962C8B-B14F-4D97-AF65-F5344CB8AC3E}">
        <p14:creationId xmlns:p14="http://schemas.microsoft.com/office/powerpoint/2010/main" val="30919967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GB" dirty="0" smtClean="0"/>
              <a:t>Trade </a:t>
            </a:r>
            <a:r>
              <a:rPr lang="en-GB" dirty="0"/>
              <a:t>mark owners are </a:t>
            </a:r>
            <a:r>
              <a:rPr lang="en-GB" dirty="0" smtClean="0">
                <a:solidFill>
                  <a:schemeClr val="bg2"/>
                </a:solidFill>
              </a:rPr>
              <a:t>advised </a:t>
            </a:r>
            <a:r>
              <a:rPr lang="en-GB" dirty="0">
                <a:solidFill>
                  <a:schemeClr val="bg2"/>
                </a:solidFill>
              </a:rPr>
              <a:t>to </a:t>
            </a:r>
            <a:r>
              <a:rPr lang="en-GB" dirty="0" smtClean="0">
                <a:solidFill>
                  <a:schemeClr val="bg2"/>
                </a:solidFill>
              </a:rPr>
              <a:t>consider dual-filing </a:t>
            </a:r>
            <a:r>
              <a:rPr lang="en-GB" dirty="0" smtClean="0"/>
              <a:t>in </a:t>
            </a:r>
            <a:r>
              <a:rPr lang="en-GB" dirty="0"/>
              <a:t>the UK and the </a:t>
            </a:r>
            <a:r>
              <a:rPr lang="en-GB" dirty="0" smtClean="0"/>
              <a:t>EU, so that the applications can proceed together.</a:t>
            </a:r>
          </a:p>
          <a:p>
            <a:r>
              <a:rPr lang="en-GB" dirty="0"/>
              <a:t>We continue to offer a 50% reduction to our usual service charges for filing a UK trade mark when instructed at the same time as an EU trade mark application.</a:t>
            </a:r>
          </a:p>
          <a:p>
            <a:pPr lvl="1"/>
            <a:r>
              <a:rPr lang="en-GB" dirty="0"/>
              <a:t>Valid until the end of the transition period on 31 December 2020.</a:t>
            </a:r>
          </a:p>
          <a:p>
            <a:pPr lvl="1"/>
            <a:r>
              <a:rPr lang="en-GB" dirty="0"/>
              <a:t>The 50% discount applies to our usual service charge for an identical UK trade mark application if this filing is instructed at the same time as the filing of the EU trade mark application.</a:t>
            </a:r>
          </a:p>
          <a:p>
            <a:pPr lvl="1"/>
            <a:r>
              <a:rPr lang="en-GB" dirty="0"/>
              <a:t>The 50% discount also applies to our extra class and priority claim service charges.</a:t>
            </a:r>
          </a:p>
          <a:p>
            <a:pPr marL="0" indent="0">
              <a:buNone/>
            </a:pPr>
            <a:endParaRPr lang="en-GB" dirty="0"/>
          </a:p>
        </p:txBody>
      </p:sp>
      <p:sp>
        <p:nvSpPr>
          <p:cNvPr id="3" name="Title 2"/>
          <p:cNvSpPr>
            <a:spLocks noGrp="1"/>
          </p:cNvSpPr>
          <p:nvPr>
            <p:ph type="title"/>
          </p:nvPr>
        </p:nvSpPr>
        <p:spPr/>
        <p:txBody>
          <a:bodyPr/>
          <a:lstStyle/>
          <a:p>
            <a:r>
              <a:rPr lang="en-GB" dirty="0" smtClean="0"/>
              <a:t>Dual-filing </a:t>
            </a:r>
            <a:r>
              <a:rPr lang="en-GB" dirty="0"/>
              <a:t>of trade marks now recommended</a:t>
            </a:r>
          </a:p>
        </p:txBody>
      </p:sp>
      <p:sp>
        <p:nvSpPr>
          <p:cNvPr id="4" name="Isosceles Triangle 3"/>
          <p:cNvSpPr/>
          <p:nvPr/>
        </p:nvSpPr>
        <p:spPr>
          <a:xfrm>
            <a:off x="0" y="6549292"/>
            <a:ext cx="357392" cy="308708"/>
          </a:xfrm>
          <a:prstGeom prst="triangle">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7863454" y="6549639"/>
            <a:ext cx="2042546" cy="307777"/>
          </a:xfrm>
          <a:prstGeom prst="rect">
            <a:avLst/>
          </a:prstGeom>
        </p:spPr>
        <p:txBody>
          <a:bodyPr wrap="none">
            <a:spAutoFit/>
          </a:bodyPr>
          <a:lstStyle/>
          <a:p>
            <a:pPr algn="r"/>
            <a:r>
              <a:rPr lang="en-GB" sz="1400" dirty="0">
                <a:solidFill>
                  <a:schemeClr val="accent2"/>
                </a:solidFill>
              </a:rPr>
              <a:t>webinar@mewburn.com</a:t>
            </a:r>
            <a:endParaRPr lang="en-GB" sz="1400" dirty="0"/>
          </a:p>
        </p:txBody>
      </p:sp>
    </p:spTree>
    <p:extLst>
      <p:ext uri="{BB962C8B-B14F-4D97-AF65-F5344CB8AC3E}">
        <p14:creationId xmlns:p14="http://schemas.microsoft.com/office/powerpoint/2010/main" val="382784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happens to registered EUTMs and protected IR(EU)s?</a:t>
            </a:r>
            <a:endParaRPr lang="en-GB" dirty="0"/>
          </a:p>
        </p:txBody>
      </p:sp>
      <p:sp>
        <p:nvSpPr>
          <p:cNvPr id="3" name="Isosceles Triangle 2"/>
          <p:cNvSpPr/>
          <p:nvPr/>
        </p:nvSpPr>
        <p:spPr>
          <a:xfrm>
            <a:off x="0" y="6549292"/>
            <a:ext cx="357392" cy="308708"/>
          </a:xfrm>
          <a:prstGeom prst="triangle">
            <a:avLst>
              <a:gd name="adj" fmla="val 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7863454" y="6549639"/>
            <a:ext cx="2042546" cy="307777"/>
          </a:xfrm>
          <a:prstGeom prst="rect">
            <a:avLst/>
          </a:prstGeom>
        </p:spPr>
        <p:txBody>
          <a:bodyPr wrap="none">
            <a:spAutoFit/>
          </a:bodyPr>
          <a:lstStyle/>
          <a:p>
            <a:pPr algn="r"/>
            <a:r>
              <a:rPr lang="en-GB" sz="1400" dirty="0">
                <a:solidFill>
                  <a:schemeClr val="accent2"/>
                </a:solidFill>
              </a:rPr>
              <a:t>webinar@mewburn.com</a:t>
            </a:r>
            <a:endParaRPr lang="en-GB" sz="1400" dirty="0"/>
          </a:p>
        </p:txBody>
      </p:sp>
    </p:spTree>
    <p:extLst>
      <p:ext uri="{BB962C8B-B14F-4D97-AF65-F5344CB8AC3E}">
        <p14:creationId xmlns:p14="http://schemas.microsoft.com/office/powerpoint/2010/main" val="19840478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the impact on registered designs </a:t>
            </a:r>
            <a:br>
              <a:rPr lang="en-GB" dirty="0" smtClean="0"/>
            </a:br>
            <a:r>
              <a:rPr lang="en-GB" dirty="0" smtClean="0"/>
              <a:t>(RCDS)?</a:t>
            </a:r>
            <a:endParaRPr lang="en-GB" dirty="0"/>
          </a:p>
        </p:txBody>
      </p:sp>
      <p:sp>
        <p:nvSpPr>
          <p:cNvPr id="3" name="Isosceles Triangle 2"/>
          <p:cNvSpPr/>
          <p:nvPr/>
        </p:nvSpPr>
        <p:spPr>
          <a:xfrm>
            <a:off x="0" y="6549292"/>
            <a:ext cx="357392" cy="308708"/>
          </a:xfrm>
          <a:prstGeom prst="triangle">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Rectangle 4"/>
          <p:cNvSpPr/>
          <p:nvPr/>
        </p:nvSpPr>
        <p:spPr>
          <a:xfrm>
            <a:off x="7863454" y="6549639"/>
            <a:ext cx="2042546" cy="307777"/>
          </a:xfrm>
          <a:prstGeom prst="rect">
            <a:avLst/>
          </a:prstGeom>
        </p:spPr>
        <p:txBody>
          <a:bodyPr wrap="none">
            <a:spAutoFit/>
          </a:bodyPr>
          <a:lstStyle/>
          <a:p>
            <a:pPr algn="r"/>
            <a:r>
              <a:rPr lang="en-GB" sz="1400" dirty="0">
                <a:solidFill>
                  <a:schemeClr val="accent2"/>
                </a:solidFill>
              </a:rPr>
              <a:t>webinar@mewburn.com</a:t>
            </a:r>
            <a:endParaRPr lang="en-GB" sz="1400" dirty="0"/>
          </a:p>
        </p:txBody>
      </p:sp>
    </p:spTree>
    <p:extLst>
      <p:ext uri="{BB962C8B-B14F-4D97-AF65-F5344CB8AC3E}">
        <p14:creationId xmlns:p14="http://schemas.microsoft.com/office/powerpoint/2010/main" val="23006956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GB" dirty="0" smtClean="0"/>
              <a:t>RCDs </a:t>
            </a:r>
            <a:r>
              <a:rPr lang="en-GB" dirty="0"/>
              <a:t>and International (EU) designs will no longer cover the </a:t>
            </a:r>
            <a:r>
              <a:rPr lang="en-GB" dirty="0" smtClean="0"/>
              <a:t>UK after 31 December 2020. </a:t>
            </a:r>
          </a:p>
          <a:p>
            <a:r>
              <a:rPr lang="en-GB" dirty="0" smtClean="0"/>
              <a:t>From </a:t>
            </a:r>
            <a:r>
              <a:rPr lang="en-GB" dirty="0"/>
              <a:t>1 January 2021 onwards, anyone wanting to protect their designs through registration in both the EU and the UK will need to file separate RCD and UK registered design applications. </a:t>
            </a:r>
            <a:endParaRPr lang="en-GB" dirty="0" smtClean="0"/>
          </a:p>
          <a:p>
            <a:r>
              <a:rPr lang="en-GB" dirty="0" smtClean="0"/>
              <a:t>The </a:t>
            </a:r>
            <a:r>
              <a:rPr lang="en-GB" dirty="0"/>
              <a:t>national UK registered design rights regime will be unaffected by Brexit.</a:t>
            </a:r>
          </a:p>
        </p:txBody>
      </p:sp>
      <p:sp>
        <p:nvSpPr>
          <p:cNvPr id="3" name="Title 2"/>
          <p:cNvSpPr>
            <a:spLocks noGrp="1"/>
          </p:cNvSpPr>
          <p:nvPr>
            <p:ph type="title"/>
          </p:nvPr>
        </p:nvSpPr>
        <p:spPr/>
        <p:txBody>
          <a:bodyPr/>
          <a:lstStyle/>
          <a:p>
            <a:r>
              <a:rPr lang="en-GB" dirty="0" smtClean="0"/>
              <a:t>The basic impact on registered design rights</a:t>
            </a:r>
            <a:endParaRPr lang="en-GB" dirty="0"/>
          </a:p>
        </p:txBody>
      </p:sp>
      <p:sp>
        <p:nvSpPr>
          <p:cNvPr id="4" name="Isosceles Triangle 3"/>
          <p:cNvSpPr/>
          <p:nvPr/>
        </p:nvSpPr>
        <p:spPr>
          <a:xfrm>
            <a:off x="0" y="6549292"/>
            <a:ext cx="357392" cy="308708"/>
          </a:xfrm>
          <a:prstGeom prst="triangle">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7863454" y="6549639"/>
            <a:ext cx="2042546" cy="307777"/>
          </a:xfrm>
          <a:prstGeom prst="rect">
            <a:avLst/>
          </a:prstGeom>
        </p:spPr>
        <p:txBody>
          <a:bodyPr wrap="none">
            <a:spAutoFit/>
          </a:bodyPr>
          <a:lstStyle/>
          <a:p>
            <a:pPr algn="r"/>
            <a:r>
              <a:rPr lang="en-GB" sz="1400" dirty="0">
                <a:solidFill>
                  <a:schemeClr val="accent2"/>
                </a:solidFill>
              </a:rPr>
              <a:t>webinar@mewburn.com</a:t>
            </a:r>
            <a:endParaRPr lang="en-GB" sz="1400" dirty="0"/>
          </a:p>
        </p:txBody>
      </p:sp>
    </p:spTree>
    <p:extLst>
      <p:ext uri="{BB962C8B-B14F-4D97-AF65-F5344CB8AC3E}">
        <p14:creationId xmlns:p14="http://schemas.microsoft.com/office/powerpoint/2010/main" val="2941903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GB" dirty="0"/>
              <a:t>Holders of </a:t>
            </a:r>
            <a:r>
              <a:rPr lang="en-GB" dirty="0" smtClean="0"/>
              <a:t>granted Registered </a:t>
            </a:r>
            <a:r>
              <a:rPr lang="en-GB" dirty="0"/>
              <a:t>Community Designs (RCDs) and International (EU) </a:t>
            </a:r>
            <a:r>
              <a:rPr lang="en-GB" dirty="0" smtClean="0"/>
              <a:t>Designs at 31 December 2020 will </a:t>
            </a:r>
            <a:r>
              <a:rPr lang="en-GB" dirty="0" smtClean="0">
                <a:solidFill>
                  <a:schemeClr val="bg2"/>
                </a:solidFill>
              </a:rPr>
              <a:t>automatically be </a:t>
            </a:r>
            <a:r>
              <a:rPr lang="en-GB" dirty="0">
                <a:solidFill>
                  <a:schemeClr val="bg2"/>
                </a:solidFill>
              </a:rPr>
              <a:t>given a fully </a:t>
            </a:r>
            <a:r>
              <a:rPr lang="en-GB" dirty="0" smtClean="0">
                <a:solidFill>
                  <a:schemeClr val="bg2"/>
                </a:solidFill>
              </a:rPr>
              <a:t>equivalent, independent </a:t>
            </a:r>
            <a:r>
              <a:rPr lang="en-GB" dirty="0">
                <a:solidFill>
                  <a:schemeClr val="bg2"/>
                </a:solidFill>
              </a:rPr>
              <a:t>UK </a:t>
            </a:r>
            <a:r>
              <a:rPr lang="en-GB" dirty="0" smtClean="0">
                <a:solidFill>
                  <a:schemeClr val="bg2"/>
                </a:solidFill>
              </a:rPr>
              <a:t>right</a:t>
            </a:r>
            <a:r>
              <a:rPr lang="en-GB" dirty="0" smtClean="0"/>
              <a:t>.</a:t>
            </a:r>
          </a:p>
          <a:p>
            <a:pPr lvl="1"/>
            <a:r>
              <a:rPr lang="en-GB" dirty="0" smtClean="0"/>
              <a:t>No </a:t>
            </a:r>
            <a:r>
              <a:rPr lang="en-GB" dirty="0"/>
              <a:t>official cost and no forms will need to be filed. </a:t>
            </a:r>
            <a:endParaRPr lang="en-GB" dirty="0" smtClean="0"/>
          </a:p>
          <a:p>
            <a:pPr lvl="1"/>
            <a:r>
              <a:rPr lang="en-GB" dirty="0"/>
              <a:t>The UK registrations will retain the original filing, priority and seniority dates and the first renewal dates will be the same as the original EU registrations.</a:t>
            </a:r>
            <a:endParaRPr lang="en-GB" dirty="0" smtClean="0"/>
          </a:p>
          <a:p>
            <a:pPr lvl="1"/>
            <a:r>
              <a:rPr lang="en-GB" dirty="0" smtClean="0"/>
              <a:t>Owners will be able to opt out, based on certain requirements.</a:t>
            </a:r>
          </a:p>
          <a:p>
            <a:r>
              <a:rPr lang="en-GB" dirty="0" smtClean="0"/>
              <a:t>Owners of pending RCD applications as at 31 December 2020 will </a:t>
            </a:r>
            <a:r>
              <a:rPr lang="en-GB" dirty="0"/>
              <a:t>have </a:t>
            </a:r>
            <a:r>
              <a:rPr lang="en-GB" dirty="0">
                <a:solidFill>
                  <a:schemeClr val="bg2"/>
                </a:solidFill>
              </a:rPr>
              <a:t>9 months to reapply </a:t>
            </a:r>
            <a:r>
              <a:rPr lang="en-GB" dirty="0"/>
              <a:t>for the equivalent UK rights. </a:t>
            </a:r>
            <a:endParaRPr lang="en-GB" dirty="0" smtClean="0"/>
          </a:p>
          <a:p>
            <a:pPr lvl="1"/>
            <a:r>
              <a:rPr lang="en-GB" dirty="0" smtClean="0"/>
              <a:t>The </a:t>
            </a:r>
            <a:r>
              <a:rPr lang="en-GB" dirty="0"/>
              <a:t>usual fees and forms will be required, but the original filing, priority and seniority dates will all be retained. </a:t>
            </a:r>
          </a:p>
        </p:txBody>
      </p:sp>
      <p:sp>
        <p:nvSpPr>
          <p:cNvPr id="3" name="Title 2"/>
          <p:cNvSpPr>
            <a:spLocks noGrp="1"/>
          </p:cNvSpPr>
          <p:nvPr>
            <p:ph type="title"/>
          </p:nvPr>
        </p:nvSpPr>
        <p:spPr/>
        <p:txBody>
          <a:bodyPr/>
          <a:lstStyle/>
          <a:p>
            <a:r>
              <a:rPr lang="en-GB" dirty="0" smtClean="0"/>
              <a:t>The impact on RCDs is largely consistent with the position for EUTMs</a:t>
            </a:r>
            <a:endParaRPr lang="en-GB" dirty="0"/>
          </a:p>
        </p:txBody>
      </p:sp>
      <p:sp>
        <p:nvSpPr>
          <p:cNvPr id="4" name="Isosceles Triangle 3"/>
          <p:cNvSpPr/>
          <p:nvPr/>
        </p:nvSpPr>
        <p:spPr>
          <a:xfrm>
            <a:off x="0" y="6549292"/>
            <a:ext cx="357392" cy="308708"/>
          </a:xfrm>
          <a:prstGeom prst="triangle">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7863454" y="6549639"/>
            <a:ext cx="2042546" cy="307777"/>
          </a:xfrm>
          <a:prstGeom prst="rect">
            <a:avLst/>
          </a:prstGeom>
        </p:spPr>
        <p:txBody>
          <a:bodyPr wrap="none">
            <a:spAutoFit/>
          </a:bodyPr>
          <a:lstStyle/>
          <a:p>
            <a:pPr algn="r"/>
            <a:r>
              <a:rPr lang="en-GB" sz="1400" dirty="0">
                <a:solidFill>
                  <a:schemeClr val="accent2"/>
                </a:solidFill>
              </a:rPr>
              <a:t>webinar@mewburn.com</a:t>
            </a:r>
            <a:endParaRPr lang="en-GB" sz="1400" dirty="0"/>
          </a:p>
        </p:txBody>
      </p:sp>
    </p:spTree>
    <p:extLst>
      <p:ext uri="{BB962C8B-B14F-4D97-AF65-F5344CB8AC3E}">
        <p14:creationId xmlns:p14="http://schemas.microsoft.com/office/powerpoint/2010/main" val="37633681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GB" dirty="0" smtClean="0"/>
              <a:t>The numbering for UK re-registrations of RCDs will see the full </a:t>
            </a:r>
            <a:r>
              <a:rPr lang="en-GB" dirty="0"/>
              <a:t>13-digit RCD number prefixed with the digit ‘9</a:t>
            </a:r>
            <a:r>
              <a:rPr lang="en-GB" dirty="0" smtClean="0"/>
              <a:t>’.</a:t>
            </a:r>
          </a:p>
          <a:p>
            <a:r>
              <a:rPr lang="en-GB" dirty="0" smtClean="0"/>
              <a:t>UK re-registered </a:t>
            </a:r>
            <a:r>
              <a:rPr lang="en-GB" dirty="0"/>
              <a:t>rights based on protected International (EU) designs </a:t>
            </a:r>
            <a:r>
              <a:rPr lang="en-GB" dirty="0" smtClean="0"/>
              <a:t>will </a:t>
            </a:r>
            <a:r>
              <a:rPr lang="en-GB" dirty="0"/>
              <a:t>consist of the full IR (EU) number prefixed with the digit ‘8’.</a:t>
            </a:r>
          </a:p>
        </p:txBody>
      </p:sp>
      <p:sp>
        <p:nvSpPr>
          <p:cNvPr id="3" name="Title 2"/>
          <p:cNvSpPr>
            <a:spLocks noGrp="1"/>
          </p:cNvSpPr>
          <p:nvPr>
            <p:ph type="title"/>
          </p:nvPr>
        </p:nvSpPr>
        <p:spPr/>
        <p:txBody>
          <a:bodyPr/>
          <a:lstStyle/>
          <a:p>
            <a:r>
              <a:rPr lang="en-GB" dirty="0" smtClean="0"/>
              <a:t>How will the new UK re-registered design rights be identified? </a:t>
            </a:r>
            <a:endParaRPr lang="en-GB" dirty="0"/>
          </a:p>
        </p:txBody>
      </p:sp>
      <p:pic>
        <p:nvPicPr>
          <p:cNvPr id="4" name="Picture 3"/>
          <p:cNvPicPr>
            <a:picLocks noChangeAspect="1"/>
          </p:cNvPicPr>
          <p:nvPr/>
        </p:nvPicPr>
        <p:blipFill>
          <a:blip r:embed="rId2"/>
          <a:stretch>
            <a:fillRect/>
          </a:stretch>
        </p:blipFill>
        <p:spPr>
          <a:xfrm>
            <a:off x="572922" y="3700889"/>
            <a:ext cx="7886700" cy="2486025"/>
          </a:xfrm>
          <a:prstGeom prst="rect">
            <a:avLst/>
          </a:prstGeom>
        </p:spPr>
      </p:pic>
      <p:sp>
        <p:nvSpPr>
          <p:cNvPr id="5" name="Isosceles Triangle 4"/>
          <p:cNvSpPr/>
          <p:nvPr/>
        </p:nvSpPr>
        <p:spPr>
          <a:xfrm>
            <a:off x="0" y="6549292"/>
            <a:ext cx="357392" cy="308708"/>
          </a:xfrm>
          <a:prstGeom prst="triangle">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7863454" y="6549639"/>
            <a:ext cx="2042546" cy="307777"/>
          </a:xfrm>
          <a:prstGeom prst="rect">
            <a:avLst/>
          </a:prstGeom>
        </p:spPr>
        <p:txBody>
          <a:bodyPr wrap="none">
            <a:spAutoFit/>
          </a:bodyPr>
          <a:lstStyle/>
          <a:p>
            <a:pPr algn="r"/>
            <a:r>
              <a:rPr lang="en-GB" sz="1400" dirty="0">
                <a:solidFill>
                  <a:schemeClr val="accent2"/>
                </a:solidFill>
              </a:rPr>
              <a:t>webinar@mewburn.com</a:t>
            </a:r>
            <a:endParaRPr lang="en-GB" sz="1400" dirty="0"/>
          </a:p>
        </p:txBody>
      </p:sp>
    </p:spTree>
    <p:extLst>
      <p:ext uri="{BB962C8B-B14F-4D97-AF65-F5344CB8AC3E}">
        <p14:creationId xmlns:p14="http://schemas.microsoft.com/office/powerpoint/2010/main" val="28553829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GB" dirty="0"/>
              <a:t>An RCD that is deferred on </a:t>
            </a:r>
            <a:r>
              <a:rPr lang="en-GB" dirty="0" smtClean="0"/>
              <a:t>Exit Day </a:t>
            </a:r>
            <a:r>
              <a:rPr lang="en-GB" dirty="0"/>
              <a:t>will be treated as being equivalent to a pending application. </a:t>
            </a:r>
            <a:endParaRPr lang="en-GB" dirty="0" smtClean="0"/>
          </a:p>
          <a:p>
            <a:pPr lvl="1"/>
            <a:r>
              <a:rPr lang="en-GB" dirty="0" smtClean="0"/>
              <a:t>The </a:t>
            </a:r>
            <a:r>
              <a:rPr lang="en-GB" dirty="0"/>
              <a:t>holder of a deferred RCD can preserve its earlier filing and priority dates in the UK by filing an equivalent registered design application within 9 months, just like pending applications</a:t>
            </a:r>
            <a:r>
              <a:rPr lang="en-GB" dirty="0" smtClean="0"/>
              <a:t>.</a:t>
            </a:r>
          </a:p>
          <a:p>
            <a:pPr lvl="1"/>
            <a:r>
              <a:rPr lang="en-GB" dirty="0" smtClean="0"/>
              <a:t>However, the </a:t>
            </a:r>
            <a:r>
              <a:rPr lang="en-GB" dirty="0"/>
              <a:t>application will </a:t>
            </a:r>
            <a:r>
              <a:rPr lang="en-GB" b="1" dirty="0">
                <a:solidFill>
                  <a:schemeClr val="bg2"/>
                </a:solidFill>
              </a:rPr>
              <a:t>not</a:t>
            </a:r>
            <a:r>
              <a:rPr lang="en-GB" dirty="0"/>
              <a:t> be the subject of a substantive examination, because the RCD has already been examined by EUIPO.</a:t>
            </a:r>
          </a:p>
          <a:p>
            <a:endParaRPr lang="en-GB" dirty="0"/>
          </a:p>
        </p:txBody>
      </p:sp>
      <p:sp>
        <p:nvSpPr>
          <p:cNvPr id="3" name="Title 2"/>
          <p:cNvSpPr>
            <a:spLocks noGrp="1"/>
          </p:cNvSpPr>
          <p:nvPr>
            <p:ph type="title"/>
          </p:nvPr>
        </p:nvSpPr>
        <p:spPr/>
        <p:txBody>
          <a:bodyPr/>
          <a:lstStyle/>
          <a:p>
            <a:r>
              <a:rPr lang="en-GB" dirty="0" smtClean="0"/>
              <a:t>Complications relating to RCDs with deferred publication</a:t>
            </a:r>
            <a:endParaRPr lang="en-GB" dirty="0"/>
          </a:p>
        </p:txBody>
      </p:sp>
      <p:sp>
        <p:nvSpPr>
          <p:cNvPr id="4" name="Isosceles Triangle 3"/>
          <p:cNvSpPr/>
          <p:nvPr/>
        </p:nvSpPr>
        <p:spPr>
          <a:xfrm>
            <a:off x="0" y="6549292"/>
            <a:ext cx="357392" cy="308708"/>
          </a:xfrm>
          <a:prstGeom prst="triangle">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7863454" y="6549639"/>
            <a:ext cx="2042546" cy="307777"/>
          </a:xfrm>
          <a:prstGeom prst="rect">
            <a:avLst/>
          </a:prstGeom>
        </p:spPr>
        <p:txBody>
          <a:bodyPr wrap="none">
            <a:spAutoFit/>
          </a:bodyPr>
          <a:lstStyle/>
          <a:p>
            <a:pPr algn="r"/>
            <a:r>
              <a:rPr lang="en-GB" sz="1400" dirty="0">
                <a:solidFill>
                  <a:schemeClr val="accent2"/>
                </a:solidFill>
              </a:rPr>
              <a:t>webinar@mewburn.com</a:t>
            </a:r>
            <a:endParaRPr lang="en-GB" sz="1400" dirty="0"/>
          </a:p>
        </p:txBody>
      </p:sp>
    </p:spTree>
    <p:extLst>
      <p:ext uri="{BB962C8B-B14F-4D97-AF65-F5344CB8AC3E}">
        <p14:creationId xmlns:p14="http://schemas.microsoft.com/office/powerpoint/2010/main" val="27927009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impact of Brexit on patents and SPCs</a:t>
            </a:r>
            <a:endParaRPr lang="en-GB" dirty="0"/>
          </a:p>
        </p:txBody>
      </p:sp>
      <p:sp>
        <p:nvSpPr>
          <p:cNvPr id="5" name="Rectangle 4"/>
          <p:cNvSpPr/>
          <p:nvPr/>
        </p:nvSpPr>
        <p:spPr>
          <a:xfrm>
            <a:off x="7863454" y="6549639"/>
            <a:ext cx="2042546" cy="307777"/>
          </a:xfrm>
          <a:prstGeom prst="rect">
            <a:avLst/>
          </a:prstGeom>
        </p:spPr>
        <p:txBody>
          <a:bodyPr wrap="none">
            <a:spAutoFit/>
          </a:bodyPr>
          <a:lstStyle/>
          <a:p>
            <a:pPr algn="r"/>
            <a:r>
              <a:rPr lang="en-GB" sz="1400" dirty="0">
                <a:solidFill>
                  <a:schemeClr val="accent2"/>
                </a:solidFill>
              </a:rPr>
              <a:t>webinar@mewburn.com</a:t>
            </a:r>
            <a:endParaRPr lang="en-GB" sz="1400" dirty="0"/>
          </a:p>
        </p:txBody>
      </p:sp>
      <p:sp>
        <p:nvSpPr>
          <p:cNvPr id="6" name="Isosceles Triangle 5"/>
          <p:cNvSpPr/>
          <p:nvPr/>
        </p:nvSpPr>
        <p:spPr>
          <a:xfrm>
            <a:off x="0" y="6549292"/>
            <a:ext cx="357392" cy="308708"/>
          </a:xfrm>
          <a:prstGeom prst="triangle">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326448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GB" dirty="0"/>
              <a:t>We’re expecting there will be little that’s different for </a:t>
            </a:r>
            <a:r>
              <a:rPr lang="en-GB" dirty="0" smtClean="0"/>
              <a:t>patents after </a:t>
            </a:r>
            <a:r>
              <a:rPr lang="en-GB" dirty="0"/>
              <a:t>Brexit.</a:t>
            </a:r>
            <a:endParaRPr lang="en-GB" dirty="0" smtClean="0"/>
          </a:p>
          <a:p>
            <a:pPr lvl="1"/>
            <a:r>
              <a:rPr lang="en-GB" dirty="0" smtClean="0"/>
              <a:t>The European </a:t>
            </a:r>
            <a:r>
              <a:rPr lang="en-GB" dirty="0"/>
              <a:t>patent system will be unaffected by the </a:t>
            </a:r>
            <a:r>
              <a:rPr lang="en-GB" dirty="0" smtClean="0"/>
              <a:t>UK </a:t>
            </a:r>
            <a:r>
              <a:rPr lang="en-GB" dirty="0"/>
              <a:t>leaving the EU</a:t>
            </a:r>
            <a:r>
              <a:rPr lang="en-GB" dirty="0" smtClean="0"/>
              <a:t>.</a:t>
            </a:r>
          </a:p>
          <a:p>
            <a:pPr lvl="1"/>
            <a:r>
              <a:rPr lang="en-GB" dirty="0"/>
              <a:t>The European Patent Convention and the EPO are independent of the </a:t>
            </a:r>
            <a:r>
              <a:rPr lang="en-GB" dirty="0" smtClean="0"/>
              <a:t>EU.</a:t>
            </a:r>
          </a:p>
          <a:p>
            <a:pPr lvl="1"/>
            <a:r>
              <a:rPr lang="en-GB" dirty="0" smtClean="0"/>
              <a:t>The EPC has always </a:t>
            </a:r>
            <a:r>
              <a:rPr lang="en-GB" dirty="0"/>
              <a:t>had a number of non-EU members such as Switzerland, Norway and </a:t>
            </a:r>
            <a:r>
              <a:rPr lang="en-GB" dirty="0" smtClean="0"/>
              <a:t>Turkey.</a:t>
            </a:r>
            <a:endParaRPr lang="en-GB" dirty="0"/>
          </a:p>
          <a:p>
            <a:pPr lvl="1"/>
            <a:r>
              <a:rPr lang="en-GB" dirty="0" smtClean="0"/>
              <a:t>No specific action from patent holders is therefore needed.</a:t>
            </a:r>
          </a:p>
          <a:p>
            <a:pPr lvl="1"/>
            <a:r>
              <a:rPr lang="en-GB" dirty="0"/>
              <a:t>UK-based European patent attorneys will continue to represent clients at the </a:t>
            </a:r>
            <a:r>
              <a:rPr lang="en-GB" dirty="0" smtClean="0"/>
              <a:t>EPO.</a:t>
            </a:r>
          </a:p>
        </p:txBody>
      </p:sp>
      <p:sp>
        <p:nvSpPr>
          <p:cNvPr id="3" name="Title 2"/>
          <p:cNvSpPr>
            <a:spLocks noGrp="1"/>
          </p:cNvSpPr>
          <p:nvPr>
            <p:ph type="title"/>
          </p:nvPr>
        </p:nvSpPr>
        <p:spPr/>
        <p:txBody>
          <a:bodyPr/>
          <a:lstStyle/>
          <a:p>
            <a:r>
              <a:rPr lang="en-GB" dirty="0" smtClean="0"/>
              <a:t>What impact is there on patents?</a:t>
            </a:r>
            <a:endParaRPr lang="en-GB" dirty="0"/>
          </a:p>
        </p:txBody>
      </p:sp>
      <p:sp>
        <p:nvSpPr>
          <p:cNvPr id="6" name="Rectangle 5"/>
          <p:cNvSpPr/>
          <p:nvPr/>
        </p:nvSpPr>
        <p:spPr>
          <a:xfrm>
            <a:off x="7863454" y="6549639"/>
            <a:ext cx="2042546" cy="307777"/>
          </a:xfrm>
          <a:prstGeom prst="rect">
            <a:avLst/>
          </a:prstGeom>
        </p:spPr>
        <p:txBody>
          <a:bodyPr wrap="none">
            <a:spAutoFit/>
          </a:bodyPr>
          <a:lstStyle/>
          <a:p>
            <a:pPr algn="r"/>
            <a:r>
              <a:rPr lang="en-GB" sz="1400" dirty="0">
                <a:solidFill>
                  <a:schemeClr val="accent2"/>
                </a:solidFill>
              </a:rPr>
              <a:t>webinar@mewburn.com</a:t>
            </a:r>
            <a:endParaRPr lang="en-GB" sz="1400" dirty="0"/>
          </a:p>
        </p:txBody>
      </p:sp>
      <p:sp>
        <p:nvSpPr>
          <p:cNvPr id="7" name="Isosceles Triangle 6"/>
          <p:cNvSpPr/>
          <p:nvPr/>
        </p:nvSpPr>
        <p:spPr>
          <a:xfrm>
            <a:off x="0" y="6549292"/>
            <a:ext cx="357392" cy="308708"/>
          </a:xfrm>
          <a:prstGeom prst="triangle">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640108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GB" dirty="0" smtClean="0"/>
              <a:t>SPC </a:t>
            </a:r>
            <a:r>
              <a:rPr lang="en-GB" dirty="0"/>
              <a:t>protection in the UK will </a:t>
            </a:r>
            <a:r>
              <a:rPr lang="en-GB" dirty="0" smtClean="0"/>
              <a:t>remain </a:t>
            </a:r>
            <a:r>
              <a:rPr lang="en-GB" dirty="0"/>
              <a:t>broadly </a:t>
            </a:r>
            <a:r>
              <a:rPr lang="en-GB" dirty="0" smtClean="0"/>
              <a:t>unchanged </a:t>
            </a:r>
            <a:r>
              <a:rPr lang="en-GB" dirty="0"/>
              <a:t>following the </a:t>
            </a:r>
            <a:r>
              <a:rPr lang="en-GB" dirty="0" smtClean="0"/>
              <a:t>end of the transition </a:t>
            </a:r>
            <a:r>
              <a:rPr lang="en-GB" dirty="0"/>
              <a:t>period. </a:t>
            </a:r>
            <a:endParaRPr lang="en-GB" dirty="0" smtClean="0"/>
          </a:p>
          <a:p>
            <a:pPr lvl="1"/>
            <a:r>
              <a:rPr lang="en-GB" dirty="0" smtClean="0"/>
              <a:t>The </a:t>
            </a:r>
            <a:r>
              <a:rPr lang="en-GB" dirty="0"/>
              <a:t>UK </a:t>
            </a:r>
            <a:r>
              <a:rPr lang="en-GB" dirty="0" smtClean="0"/>
              <a:t>government’s aim </a:t>
            </a:r>
            <a:r>
              <a:rPr lang="en-GB" dirty="0"/>
              <a:t>has been to retain the status </a:t>
            </a:r>
            <a:r>
              <a:rPr lang="en-GB" dirty="0" smtClean="0"/>
              <a:t>quo.</a:t>
            </a:r>
          </a:p>
          <a:p>
            <a:r>
              <a:rPr lang="en-GB" dirty="0" smtClean="0"/>
              <a:t>The </a:t>
            </a:r>
            <a:r>
              <a:rPr lang="en-GB" dirty="0"/>
              <a:t>EU SPC </a:t>
            </a:r>
            <a:r>
              <a:rPr lang="en-GB" dirty="0" smtClean="0"/>
              <a:t>Regulation, which was adopted into UK law in 2018, </a:t>
            </a:r>
            <a:r>
              <a:rPr lang="en-GB" dirty="0"/>
              <a:t>provides a maximum of 5 years additional protection based on the first marketing authorisation for the product in the </a:t>
            </a:r>
            <a:r>
              <a:rPr lang="en-GB" dirty="0" smtClean="0"/>
              <a:t>EEA.</a:t>
            </a:r>
            <a:endParaRPr lang="en-GB" dirty="0"/>
          </a:p>
          <a:p>
            <a:r>
              <a:rPr lang="en-GB" dirty="0"/>
              <a:t>Pending applications for </a:t>
            </a:r>
            <a:r>
              <a:rPr lang="en-GB" dirty="0" smtClean="0"/>
              <a:t>SPCs </a:t>
            </a:r>
            <a:r>
              <a:rPr lang="en-GB" dirty="0"/>
              <a:t>based on an EU </a:t>
            </a:r>
            <a:r>
              <a:rPr lang="en-GB" dirty="0" smtClean="0"/>
              <a:t>regulation </a:t>
            </a:r>
            <a:r>
              <a:rPr lang="en-GB" dirty="0"/>
              <a:t>will continue and can be granted after the end of the transition period</a:t>
            </a:r>
            <a:r>
              <a:rPr lang="en-GB" dirty="0" smtClean="0"/>
              <a:t>.</a:t>
            </a:r>
          </a:p>
          <a:p>
            <a:r>
              <a:rPr lang="en-GB" dirty="0" smtClean="0"/>
              <a:t>UK </a:t>
            </a:r>
            <a:r>
              <a:rPr lang="en-GB" dirty="0"/>
              <a:t>SPCs granted before the end of the transition period will remain in force after </a:t>
            </a:r>
            <a:r>
              <a:rPr lang="en-GB" dirty="0" smtClean="0"/>
              <a:t>1 January 2021, though then being governed by UK </a:t>
            </a:r>
            <a:r>
              <a:rPr lang="en-GB" dirty="0"/>
              <a:t>law. </a:t>
            </a:r>
          </a:p>
          <a:p>
            <a:pPr lvl="2"/>
            <a:endParaRPr lang="en-GB" dirty="0"/>
          </a:p>
        </p:txBody>
      </p:sp>
      <p:sp>
        <p:nvSpPr>
          <p:cNvPr id="3" name="Title 2"/>
          <p:cNvSpPr>
            <a:spLocks noGrp="1"/>
          </p:cNvSpPr>
          <p:nvPr>
            <p:ph type="title"/>
          </p:nvPr>
        </p:nvSpPr>
        <p:spPr/>
        <p:txBody>
          <a:bodyPr/>
          <a:lstStyle/>
          <a:p>
            <a:r>
              <a:rPr lang="en-GB" dirty="0" smtClean="0"/>
              <a:t>What is the impact </a:t>
            </a:r>
            <a:r>
              <a:rPr lang="en-GB" dirty="0"/>
              <a:t>on Supplementary Protection </a:t>
            </a:r>
            <a:r>
              <a:rPr lang="en-GB" dirty="0" smtClean="0"/>
              <a:t>Certificates?</a:t>
            </a:r>
            <a:endParaRPr lang="en-GB" dirty="0"/>
          </a:p>
        </p:txBody>
      </p:sp>
      <p:sp>
        <p:nvSpPr>
          <p:cNvPr id="6" name="Rectangle 5"/>
          <p:cNvSpPr/>
          <p:nvPr/>
        </p:nvSpPr>
        <p:spPr>
          <a:xfrm>
            <a:off x="7863454" y="6549639"/>
            <a:ext cx="2042546" cy="307777"/>
          </a:xfrm>
          <a:prstGeom prst="rect">
            <a:avLst/>
          </a:prstGeom>
        </p:spPr>
        <p:txBody>
          <a:bodyPr wrap="none">
            <a:spAutoFit/>
          </a:bodyPr>
          <a:lstStyle/>
          <a:p>
            <a:pPr algn="r"/>
            <a:r>
              <a:rPr lang="en-GB" sz="1400" dirty="0">
                <a:solidFill>
                  <a:schemeClr val="accent2"/>
                </a:solidFill>
              </a:rPr>
              <a:t>webinar@mewburn.com</a:t>
            </a:r>
            <a:endParaRPr lang="en-GB" sz="1400" dirty="0"/>
          </a:p>
        </p:txBody>
      </p:sp>
      <p:sp>
        <p:nvSpPr>
          <p:cNvPr id="7" name="Isosceles Triangle 6"/>
          <p:cNvSpPr/>
          <p:nvPr/>
        </p:nvSpPr>
        <p:spPr>
          <a:xfrm>
            <a:off x="0" y="6549292"/>
            <a:ext cx="357392" cy="308708"/>
          </a:xfrm>
          <a:prstGeom prst="triangle">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825297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GB" dirty="0" smtClean="0"/>
              <a:t>There are some </a:t>
            </a:r>
            <a:r>
              <a:rPr lang="en-GB" dirty="0"/>
              <a:t>potentially critical changes </a:t>
            </a:r>
            <a:r>
              <a:rPr lang="en-GB" dirty="0" smtClean="0"/>
              <a:t>or nuances for </a:t>
            </a:r>
            <a:r>
              <a:rPr lang="en-GB" dirty="0"/>
              <a:t>UK holders </a:t>
            </a:r>
            <a:r>
              <a:rPr lang="en-GB" dirty="0" smtClean="0"/>
              <a:t>of SPCs from 1 January 2021.</a:t>
            </a:r>
          </a:p>
          <a:p>
            <a:pPr lvl="0" fontAlgn="base" hangingPunct="0"/>
            <a:r>
              <a:rPr lang="en-GB" dirty="0"/>
              <a:t>Key differences will be:</a:t>
            </a:r>
            <a:endParaRPr lang="en-GB" sz="1200" dirty="0"/>
          </a:p>
          <a:p>
            <a:pPr lvl="1" fontAlgn="base" hangingPunct="0"/>
            <a:r>
              <a:rPr lang="en-GB" dirty="0"/>
              <a:t>An SPC in </a:t>
            </a:r>
            <a:r>
              <a:rPr lang="en-GB" dirty="0" smtClean="0"/>
              <a:t>Great Britain must </a:t>
            </a:r>
            <a:r>
              <a:rPr lang="en-GB" dirty="0"/>
              <a:t>be based on a UK marketing authorisation granted by the MRHA; European Medicine Agency (EMA) authorisation will no longer be enough to warrant grant from </a:t>
            </a:r>
            <a:r>
              <a:rPr lang="en-GB" dirty="0" smtClean="0"/>
              <a:t>1 </a:t>
            </a:r>
            <a:r>
              <a:rPr lang="en-GB" dirty="0"/>
              <a:t>January 2021.</a:t>
            </a:r>
            <a:endParaRPr lang="en-GB" sz="1200" dirty="0"/>
          </a:p>
          <a:p>
            <a:pPr lvl="1" fontAlgn="base" hangingPunct="0"/>
            <a:r>
              <a:rPr lang="en-GB" dirty="0"/>
              <a:t>The term of an SPC in Great Britain </a:t>
            </a:r>
            <a:r>
              <a:rPr lang="en-GB" dirty="0" smtClean="0"/>
              <a:t>will </a:t>
            </a:r>
            <a:r>
              <a:rPr lang="en-GB" dirty="0"/>
              <a:t>be based on the earliest authorisation, in either the UK </a:t>
            </a:r>
            <a:r>
              <a:rPr lang="en-GB" dirty="0">
                <a:solidFill>
                  <a:schemeClr val="bg2"/>
                </a:solidFill>
              </a:rPr>
              <a:t>or the EEA</a:t>
            </a:r>
            <a:r>
              <a:rPr lang="en-GB" dirty="0"/>
              <a:t>.</a:t>
            </a:r>
            <a:endParaRPr lang="en-GB" sz="1200" dirty="0"/>
          </a:p>
          <a:p>
            <a:pPr lvl="1" fontAlgn="base" hangingPunct="0"/>
            <a:r>
              <a:rPr lang="en-GB" dirty="0"/>
              <a:t>If a marketing authorisation in Great Britain </a:t>
            </a:r>
            <a:r>
              <a:rPr lang="en-GB" dirty="0" smtClean="0"/>
              <a:t>is </a:t>
            </a:r>
            <a:r>
              <a:rPr lang="en-GB" dirty="0"/>
              <a:t>granted </a:t>
            </a:r>
            <a:r>
              <a:rPr lang="en-GB" i="1" dirty="0"/>
              <a:t>after</a:t>
            </a:r>
            <a:r>
              <a:rPr lang="en-GB" dirty="0"/>
              <a:t> a centralised EMA authorisation, the SPC term will still be calculated from the date of the centralised EU authorisation. </a:t>
            </a:r>
            <a:endParaRPr lang="en-GB" sz="1200" dirty="0"/>
          </a:p>
          <a:p>
            <a:r>
              <a:rPr lang="en-GB" dirty="0" smtClean="0"/>
              <a:t>Contact us for more information on this and other changes to SPCs.</a:t>
            </a:r>
            <a:endParaRPr lang="en-GB" dirty="0"/>
          </a:p>
          <a:p>
            <a:pPr lvl="2"/>
            <a:endParaRPr lang="en-GB" dirty="0"/>
          </a:p>
        </p:txBody>
      </p:sp>
      <p:sp>
        <p:nvSpPr>
          <p:cNvPr id="3" name="Title 2"/>
          <p:cNvSpPr>
            <a:spLocks noGrp="1"/>
          </p:cNvSpPr>
          <p:nvPr>
            <p:ph type="title"/>
          </p:nvPr>
        </p:nvSpPr>
        <p:spPr/>
        <p:txBody>
          <a:bodyPr/>
          <a:lstStyle/>
          <a:p>
            <a:r>
              <a:rPr lang="en-GB" dirty="0" smtClean="0"/>
              <a:t>Take note of some key differences for UK SPCs </a:t>
            </a:r>
            <a:endParaRPr lang="en-GB" dirty="0"/>
          </a:p>
        </p:txBody>
      </p:sp>
      <p:sp>
        <p:nvSpPr>
          <p:cNvPr id="6" name="Rectangle 5"/>
          <p:cNvSpPr/>
          <p:nvPr/>
        </p:nvSpPr>
        <p:spPr>
          <a:xfrm>
            <a:off x="7863454" y="6549639"/>
            <a:ext cx="2042546" cy="307777"/>
          </a:xfrm>
          <a:prstGeom prst="rect">
            <a:avLst/>
          </a:prstGeom>
        </p:spPr>
        <p:txBody>
          <a:bodyPr wrap="none">
            <a:spAutoFit/>
          </a:bodyPr>
          <a:lstStyle/>
          <a:p>
            <a:pPr algn="r"/>
            <a:r>
              <a:rPr lang="en-GB" sz="1400" dirty="0">
                <a:solidFill>
                  <a:schemeClr val="accent2"/>
                </a:solidFill>
              </a:rPr>
              <a:t>webinar@mewburn.com</a:t>
            </a:r>
            <a:endParaRPr lang="en-GB" sz="1400" dirty="0"/>
          </a:p>
        </p:txBody>
      </p:sp>
      <p:sp>
        <p:nvSpPr>
          <p:cNvPr id="7" name="Isosceles Triangle 6"/>
          <p:cNvSpPr/>
          <p:nvPr/>
        </p:nvSpPr>
        <p:spPr>
          <a:xfrm>
            <a:off x="0" y="6549292"/>
            <a:ext cx="357392" cy="308708"/>
          </a:xfrm>
          <a:prstGeom prst="triangle">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203741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Checklist: </a:t>
            </a:r>
            <a:br>
              <a:rPr lang="en-GB" dirty="0" smtClean="0"/>
            </a:br>
            <a:r>
              <a:rPr lang="en-GB" dirty="0" smtClean="0"/>
              <a:t>actions to take now</a:t>
            </a:r>
            <a:endParaRPr lang="en-GB" dirty="0"/>
          </a:p>
        </p:txBody>
      </p:sp>
      <p:sp>
        <p:nvSpPr>
          <p:cNvPr id="3" name="Isosceles Triangle 2"/>
          <p:cNvSpPr/>
          <p:nvPr/>
        </p:nvSpPr>
        <p:spPr>
          <a:xfrm>
            <a:off x="0" y="6549292"/>
            <a:ext cx="357392" cy="308708"/>
          </a:xfrm>
          <a:prstGeom prst="triangle">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Rectangle 4"/>
          <p:cNvSpPr/>
          <p:nvPr/>
        </p:nvSpPr>
        <p:spPr>
          <a:xfrm>
            <a:off x="7863454" y="6549639"/>
            <a:ext cx="2042546" cy="307777"/>
          </a:xfrm>
          <a:prstGeom prst="rect">
            <a:avLst/>
          </a:prstGeom>
        </p:spPr>
        <p:txBody>
          <a:bodyPr wrap="none">
            <a:spAutoFit/>
          </a:bodyPr>
          <a:lstStyle/>
          <a:p>
            <a:pPr algn="r"/>
            <a:r>
              <a:rPr lang="en-GB" sz="1400" dirty="0">
                <a:solidFill>
                  <a:schemeClr val="accent2"/>
                </a:solidFill>
              </a:rPr>
              <a:t>webinar@mewburn.com</a:t>
            </a:r>
            <a:endParaRPr lang="en-GB" sz="1400" dirty="0"/>
          </a:p>
        </p:txBody>
      </p:sp>
    </p:spTree>
    <p:extLst>
      <p:ext uri="{BB962C8B-B14F-4D97-AF65-F5344CB8AC3E}">
        <p14:creationId xmlns:p14="http://schemas.microsoft.com/office/powerpoint/2010/main" val="3485096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357394" y="1828119"/>
            <a:ext cx="4187310" cy="4587009"/>
          </a:xfrm>
        </p:spPr>
        <p:txBody>
          <a:bodyPr/>
          <a:lstStyle/>
          <a:p>
            <a:r>
              <a:rPr lang="en-GB" dirty="0" smtClean="0"/>
              <a:t>On </a:t>
            </a:r>
            <a:r>
              <a:rPr lang="en-GB" dirty="0"/>
              <a:t>Exit Day, </a:t>
            </a:r>
            <a:r>
              <a:rPr lang="en-GB" u="sng" dirty="0" smtClean="0"/>
              <a:t>granted</a:t>
            </a:r>
            <a:r>
              <a:rPr lang="en-GB" dirty="0" smtClean="0"/>
              <a:t> EUTMs and </a:t>
            </a:r>
            <a:r>
              <a:rPr lang="en-GB" u="sng" dirty="0"/>
              <a:t>protected</a:t>
            </a:r>
            <a:r>
              <a:rPr lang="en-GB" dirty="0"/>
              <a:t> EU designations will no longer cover the territory of the </a:t>
            </a:r>
            <a:r>
              <a:rPr lang="en-GB" dirty="0" smtClean="0"/>
              <a:t>UK. </a:t>
            </a:r>
          </a:p>
          <a:p>
            <a:pPr lvl="1"/>
            <a:r>
              <a:rPr lang="en-GB" dirty="0" smtClean="0"/>
              <a:t>The </a:t>
            </a:r>
            <a:r>
              <a:rPr lang="en-GB" dirty="0"/>
              <a:t>remaining EUTM / EU designation continues to protect the rest of the EU (27 Member States</a:t>
            </a:r>
            <a:r>
              <a:rPr lang="en-GB" dirty="0" smtClean="0"/>
              <a:t>) only.</a:t>
            </a:r>
            <a:endParaRPr lang="en-GB" dirty="0"/>
          </a:p>
        </p:txBody>
      </p:sp>
      <p:sp>
        <p:nvSpPr>
          <p:cNvPr id="3" name="Title 2"/>
          <p:cNvSpPr>
            <a:spLocks noGrp="1"/>
          </p:cNvSpPr>
          <p:nvPr>
            <p:ph type="title"/>
          </p:nvPr>
        </p:nvSpPr>
        <p:spPr/>
        <p:txBody>
          <a:bodyPr/>
          <a:lstStyle/>
          <a:p>
            <a:r>
              <a:rPr lang="en-GB" dirty="0" smtClean="0"/>
              <a:t>Cessation of protection of EUTMs </a:t>
            </a:r>
            <a:br>
              <a:rPr lang="en-GB" dirty="0" smtClean="0"/>
            </a:br>
            <a:r>
              <a:rPr lang="en-GB" dirty="0" smtClean="0"/>
              <a:t>in the UK</a:t>
            </a:r>
            <a:endParaRPr lang="en-GB" dirty="0"/>
          </a:p>
        </p:txBody>
      </p:sp>
      <p:sp>
        <p:nvSpPr>
          <p:cNvPr id="4" name="Isosceles Triangle 3"/>
          <p:cNvSpPr/>
          <p:nvPr/>
        </p:nvSpPr>
        <p:spPr>
          <a:xfrm>
            <a:off x="0" y="6549292"/>
            <a:ext cx="357392" cy="308708"/>
          </a:xfrm>
          <a:prstGeom prst="triangle">
            <a:avLst>
              <a:gd name="adj" fmla="val 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26" name="Picture 2" descr="EU map after Brexit - Mapro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8075" y="1795502"/>
            <a:ext cx="4762500" cy="461962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863454" y="6549639"/>
            <a:ext cx="2042546" cy="307777"/>
          </a:xfrm>
          <a:prstGeom prst="rect">
            <a:avLst/>
          </a:prstGeom>
        </p:spPr>
        <p:txBody>
          <a:bodyPr wrap="none">
            <a:spAutoFit/>
          </a:bodyPr>
          <a:lstStyle/>
          <a:p>
            <a:pPr algn="r"/>
            <a:r>
              <a:rPr lang="en-GB" sz="1400" dirty="0">
                <a:solidFill>
                  <a:schemeClr val="accent2"/>
                </a:solidFill>
              </a:rPr>
              <a:t>webinar@mewburn.com</a:t>
            </a:r>
            <a:endParaRPr lang="en-GB" sz="1400" dirty="0"/>
          </a:p>
        </p:txBody>
      </p:sp>
    </p:spTree>
    <p:extLst>
      <p:ext uri="{BB962C8B-B14F-4D97-AF65-F5344CB8AC3E}">
        <p14:creationId xmlns:p14="http://schemas.microsoft.com/office/powerpoint/2010/main" val="28456166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GB" dirty="0" smtClean="0"/>
              <a:t>Review local representation of EU rights.</a:t>
            </a:r>
          </a:p>
          <a:p>
            <a:r>
              <a:rPr lang="en-GB" dirty="0" smtClean="0"/>
              <a:t>Consider instructing UK representatives for cloned UK rights.</a:t>
            </a:r>
          </a:p>
          <a:p>
            <a:r>
              <a:rPr lang="en-GB" dirty="0" smtClean="0"/>
              <a:t>Discuss opting out of the cloned UK TM and design rights with clients.</a:t>
            </a:r>
          </a:p>
          <a:p>
            <a:r>
              <a:rPr lang="en-GB" dirty="0" smtClean="0"/>
              <a:t>Dual-file for new applications in the UK and EU going forwards.</a:t>
            </a:r>
          </a:p>
          <a:p>
            <a:r>
              <a:rPr lang="en-GB" dirty="0" smtClean="0"/>
              <a:t>Understand new registration numbers for comparable UK rights and the impact on your systems.</a:t>
            </a:r>
          </a:p>
          <a:p>
            <a:r>
              <a:rPr lang="en-GB" dirty="0" smtClean="0"/>
              <a:t>Review impact on ongoing EUIPO </a:t>
            </a:r>
            <a:r>
              <a:rPr lang="en-GB" dirty="0"/>
              <a:t>opposition and </a:t>
            </a:r>
            <a:r>
              <a:rPr lang="en-GB" dirty="0" smtClean="0"/>
              <a:t>cancellation proceedings.</a:t>
            </a:r>
          </a:p>
          <a:p>
            <a:r>
              <a:rPr lang="en-GB" dirty="0" smtClean="0"/>
              <a:t>For TMs, advise clients on the effect on non-use and reputation going forwards. </a:t>
            </a:r>
            <a:endParaRPr lang="en-GB" dirty="0"/>
          </a:p>
        </p:txBody>
      </p:sp>
      <p:sp>
        <p:nvSpPr>
          <p:cNvPr id="3" name="Title 2"/>
          <p:cNvSpPr>
            <a:spLocks noGrp="1"/>
          </p:cNvSpPr>
          <p:nvPr>
            <p:ph type="title"/>
          </p:nvPr>
        </p:nvSpPr>
        <p:spPr/>
        <p:txBody>
          <a:bodyPr/>
          <a:lstStyle/>
          <a:p>
            <a:r>
              <a:rPr lang="en-GB" dirty="0" smtClean="0"/>
              <a:t>What actions should be taken before the end of the </a:t>
            </a:r>
            <a:r>
              <a:rPr lang="en-GB" dirty="0"/>
              <a:t>transition period?</a:t>
            </a:r>
          </a:p>
        </p:txBody>
      </p:sp>
      <p:sp>
        <p:nvSpPr>
          <p:cNvPr id="4" name="Isosceles Triangle 3"/>
          <p:cNvSpPr/>
          <p:nvPr/>
        </p:nvSpPr>
        <p:spPr>
          <a:xfrm>
            <a:off x="0" y="6549292"/>
            <a:ext cx="357392" cy="308708"/>
          </a:xfrm>
          <a:prstGeom prst="triangle">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7863454" y="6549639"/>
            <a:ext cx="2042546" cy="307777"/>
          </a:xfrm>
          <a:prstGeom prst="rect">
            <a:avLst/>
          </a:prstGeom>
        </p:spPr>
        <p:txBody>
          <a:bodyPr wrap="none">
            <a:spAutoFit/>
          </a:bodyPr>
          <a:lstStyle/>
          <a:p>
            <a:pPr algn="r"/>
            <a:r>
              <a:rPr lang="en-GB" sz="1400" dirty="0">
                <a:solidFill>
                  <a:schemeClr val="accent2"/>
                </a:solidFill>
              </a:rPr>
              <a:t>webinar@mewburn.com</a:t>
            </a:r>
            <a:endParaRPr lang="en-GB" sz="1400" dirty="0"/>
          </a:p>
        </p:txBody>
      </p:sp>
    </p:spTree>
    <p:extLst>
      <p:ext uri="{BB962C8B-B14F-4D97-AF65-F5344CB8AC3E}">
        <p14:creationId xmlns:p14="http://schemas.microsoft.com/office/powerpoint/2010/main" val="11072113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GB" dirty="0"/>
              <a:t>Press clients for renewal instructions for EU rights </a:t>
            </a:r>
            <a:r>
              <a:rPr lang="en-GB" dirty="0" smtClean="0"/>
              <a:t>that are due to expire </a:t>
            </a:r>
            <a:r>
              <a:rPr lang="en-GB" u="sng" dirty="0" smtClean="0"/>
              <a:t>before</a:t>
            </a:r>
            <a:r>
              <a:rPr lang="en-GB" dirty="0" smtClean="0"/>
              <a:t> Exit Day.</a:t>
            </a:r>
          </a:p>
          <a:p>
            <a:pPr lvl="1"/>
            <a:r>
              <a:rPr lang="en-GB" dirty="0" smtClean="0"/>
              <a:t>Also seek instructions for UK comparable rights that will expire soon after Exit Day.</a:t>
            </a:r>
            <a:endParaRPr lang="en-GB" dirty="0"/>
          </a:p>
          <a:p>
            <a:r>
              <a:rPr lang="en-GB" dirty="0" smtClean="0"/>
              <a:t>Check the impact on any existing and pending commercial agreements, </a:t>
            </a:r>
            <a:r>
              <a:rPr lang="en-GB" dirty="0"/>
              <a:t>such as co-existence </a:t>
            </a:r>
            <a:r>
              <a:rPr lang="en-GB" dirty="0" smtClean="0"/>
              <a:t>agreements.</a:t>
            </a:r>
          </a:p>
          <a:p>
            <a:pPr lvl="1"/>
            <a:r>
              <a:rPr lang="en-GB" dirty="0" smtClean="0"/>
              <a:t>Any </a:t>
            </a:r>
            <a:r>
              <a:rPr lang="en-GB" dirty="0"/>
              <a:t>references to the EU in relation to territory, governing law and jurisdiction may need to be revised to specifically include the </a:t>
            </a:r>
            <a:r>
              <a:rPr lang="en-GB" dirty="0" smtClean="0"/>
              <a:t>UK.</a:t>
            </a:r>
          </a:p>
          <a:p>
            <a:pPr lvl="1"/>
            <a:r>
              <a:rPr lang="en-GB" dirty="0"/>
              <a:t>Settlement or coexistence terms for any new agreement should anticipate the UK comparable right.</a:t>
            </a:r>
          </a:p>
          <a:p>
            <a:pPr lvl="1"/>
            <a:r>
              <a:rPr lang="en-GB" dirty="0" smtClean="0"/>
              <a:t>Check that there are no limitations on ownership of a UK trade mark or design right that could be broken by the automatic comparable right.</a:t>
            </a:r>
          </a:p>
          <a:p>
            <a:r>
              <a:rPr lang="en-GB" dirty="0" smtClean="0"/>
              <a:t>Licences should </a:t>
            </a:r>
            <a:r>
              <a:rPr lang="en-GB" dirty="0"/>
              <a:t>be extended to cover the </a:t>
            </a:r>
            <a:r>
              <a:rPr lang="en-GB" dirty="0" smtClean="0"/>
              <a:t>comparable </a:t>
            </a:r>
            <a:r>
              <a:rPr lang="en-GB" dirty="0"/>
              <a:t>UK registration (if appropriate</a:t>
            </a:r>
            <a:r>
              <a:rPr lang="en-GB" dirty="0" smtClean="0"/>
              <a:t>).</a:t>
            </a:r>
            <a:endParaRPr lang="en-GB" dirty="0"/>
          </a:p>
        </p:txBody>
      </p:sp>
      <p:sp>
        <p:nvSpPr>
          <p:cNvPr id="3" name="Title 2"/>
          <p:cNvSpPr>
            <a:spLocks noGrp="1"/>
          </p:cNvSpPr>
          <p:nvPr>
            <p:ph type="title"/>
          </p:nvPr>
        </p:nvSpPr>
        <p:spPr/>
        <p:txBody>
          <a:bodyPr/>
          <a:lstStyle/>
          <a:p>
            <a:r>
              <a:rPr lang="en-GB" dirty="0"/>
              <a:t>What other actions should be taken before the end of the transition period?</a:t>
            </a:r>
          </a:p>
        </p:txBody>
      </p:sp>
      <p:sp>
        <p:nvSpPr>
          <p:cNvPr id="4" name="Isosceles Triangle 3"/>
          <p:cNvSpPr/>
          <p:nvPr/>
        </p:nvSpPr>
        <p:spPr>
          <a:xfrm>
            <a:off x="0" y="6549292"/>
            <a:ext cx="357392" cy="308708"/>
          </a:xfrm>
          <a:prstGeom prst="triangle">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7863454" y="6549639"/>
            <a:ext cx="2042546" cy="307777"/>
          </a:xfrm>
          <a:prstGeom prst="rect">
            <a:avLst/>
          </a:prstGeom>
        </p:spPr>
        <p:txBody>
          <a:bodyPr wrap="none">
            <a:spAutoFit/>
          </a:bodyPr>
          <a:lstStyle/>
          <a:p>
            <a:pPr algn="r"/>
            <a:r>
              <a:rPr lang="en-GB" sz="1400" dirty="0">
                <a:solidFill>
                  <a:schemeClr val="accent2"/>
                </a:solidFill>
              </a:rPr>
              <a:t>webinar@mewburn.com</a:t>
            </a:r>
            <a:endParaRPr lang="en-GB" sz="1400" dirty="0"/>
          </a:p>
        </p:txBody>
      </p:sp>
    </p:spTree>
    <p:extLst>
      <p:ext uri="{BB962C8B-B14F-4D97-AF65-F5344CB8AC3E}">
        <p14:creationId xmlns:p14="http://schemas.microsoft.com/office/powerpoint/2010/main" val="15666594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Please let us know if you want more information or have questions on…</a:t>
            </a:r>
            <a:endParaRPr lang="en-GB" dirty="0"/>
          </a:p>
        </p:txBody>
      </p:sp>
      <p:sp>
        <p:nvSpPr>
          <p:cNvPr id="3" name="Content Placeholder 2"/>
          <p:cNvSpPr>
            <a:spLocks noGrp="1"/>
          </p:cNvSpPr>
          <p:nvPr>
            <p:ph sz="quarter" idx="16"/>
          </p:nvPr>
        </p:nvSpPr>
        <p:spPr/>
        <p:txBody>
          <a:bodyPr/>
          <a:lstStyle/>
          <a:p>
            <a:r>
              <a:rPr lang="en-GB" dirty="0" smtClean="0"/>
              <a:t>Renewals</a:t>
            </a:r>
          </a:p>
          <a:p>
            <a:r>
              <a:rPr lang="en-GB" dirty="0" smtClean="0"/>
              <a:t>Seniority claims</a:t>
            </a:r>
          </a:p>
          <a:p>
            <a:r>
              <a:rPr lang="en-GB" dirty="0" smtClean="0"/>
              <a:t>Exhaustion</a:t>
            </a:r>
          </a:p>
          <a:p>
            <a:r>
              <a:rPr lang="en-GB" dirty="0" smtClean="0"/>
              <a:t>Conversion of EU rights</a:t>
            </a:r>
          </a:p>
          <a:p>
            <a:r>
              <a:rPr lang="en-GB" dirty="0" smtClean="0"/>
              <a:t>Enforcement at Court</a:t>
            </a:r>
          </a:p>
          <a:p>
            <a:r>
              <a:rPr lang="en-GB" dirty="0" smtClean="0"/>
              <a:t>Remedies / injunctions</a:t>
            </a:r>
          </a:p>
          <a:p>
            <a:r>
              <a:rPr lang="en-GB" dirty="0" smtClean="0"/>
              <a:t>Replacement of national marks by IR designations</a:t>
            </a:r>
          </a:p>
        </p:txBody>
      </p:sp>
      <p:sp>
        <p:nvSpPr>
          <p:cNvPr id="4" name="Content Placeholder 3"/>
          <p:cNvSpPr>
            <a:spLocks noGrp="1"/>
          </p:cNvSpPr>
          <p:nvPr>
            <p:ph sz="quarter" idx="17"/>
          </p:nvPr>
        </p:nvSpPr>
        <p:spPr/>
        <p:txBody>
          <a:bodyPr/>
          <a:lstStyle/>
          <a:p>
            <a:r>
              <a:rPr lang="en-GB" dirty="0"/>
              <a:t>Gibraltar, </a:t>
            </a:r>
            <a:r>
              <a:rPr lang="en-GB" dirty="0" smtClean="0"/>
              <a:t>Guernsey, Jersey etc</a:t>
            </a:r>
            <a:r>
              <a:rPr lang="en-GB" dirty="0"/>
              <a:t>.</a:t>
            </a:r>
          </a:p>
          <a:p>
            <a:r>
              <a:rPr lang="en-GB" dirty="0" smtClean="0"/>
              <a:t>Restoration</a:t>
            </a:r>
          </a:p>
          <a:p>
            <a:r>
              <a:rPr lang="en-GB" dirty="0" smtClean="0"/>
              <a:t>Collective / certification marks</a:t>
            </a:r>
          </a:p>
          <a:p>
            <a:r>
              <a:rPr lang="en-GB" dirty="0" smtClean="0"/>
              <a:t>EU case law</a:t>
            </a:r>
          </a:p>
          <a:p>
            <a:r>
              <a:rPr lang="en-GB" dirty="0" smtClean="0"/>
              <a:t>Assignments</a:t>
            </a:r>
          </a:p>
          <a:p>
            <a:r>
              <a:rPr lang="en-GB" dirty="0" smtClean="0"/>
              <a:t>Licences and security interests</a:t>
            </a:r>
          </a:p>
          <a:p>
            <a:r>
              <a:rPr lang="en-GB" dirty="0" smtClean="0"/>
              <a:t>Multiple EU designations</a:t>
            </a:r>
          </a:p>
          <a:p>
            <a:r>
              <a:rPr lang="en-GB" dirty="0" smtClean="0">
                <a:solidFill>
                  <a:schemeClr val="tx1"/>
                </a:solidFill>
              </a:rPr>
              <a:t>Plant Variety Rights (PVRs)</a:t>
            </a:r>
            <a:endParaRPr lang="en-GB" dirty="0">
              <a:solidFill>
                <a:schemeClr val="tx1"/>
              </a:solidFill>
            </a:endParaRPr>
          </a:p>
        </p:txBody>
      </p:sp>
      <p:sp>
        <p:nvSpPr>
          <p:cNvPr id="5" name="Isosceles Triangle 4"/>
          <p:cNvSpPr/>
          <p:nvPr/>
        </p:nvSpPr>
        <p:spPr>
          <a:xfrm>
            <a:off x="0" y="6549292"/>
            <a:ext cx="357392" cy="308708"/>
          </a:xfrm>
          <a:prstGeom prst="triangle">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7863454" y="6549639"/>
            <a:ext cx="2042546" cy="307777"/>
          </a:xfrm>
          <a:prstGeom prst="rect">
            <a:avLst/>
          </a:prstGeom>
        </p:spPr>
        <p:txBody>
          <a:bodyPr wrap="none">
            <a:spAutoFit/>
          </a:bodyPr>
          <a:lstStyle/>
          <a:p>
            <a:pPr algn="r"/>
            <a:r>
              <a:rPr lang="en-GB" sz="1400" dirty="0">
                <a:solidFill>
                  <a:schemeClr val="accent2"/>
                </a:solidFill>
              </a:rPr>
              <a:t>webinar@mewburn.com</a:t>
            </a:r>
            <a:endParaRPr lang="en-GB" sz="1400" dirty="0"/>
          </a:p>
        </p:txBody>
      </p:sp>
    </p:spTree>
    <p:extLst>
      <p:ext uri="{BB962C8B-B14F-4D97-AF65-F5344CB8AC3E}">
        <p14:creationId xmlns:p14="http://schemas.microsoft.com/office/powerpoint/2010/main" val="8097268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Any questions?</a:t>
            </a:r>
            <a:endParaRPr lang="en-GB" dirty="0"/>
          </a:p>
        </p:txBody>
      </p:sp>
      <p:sp>
        <p:nvSpPr>
          <p:cNvPr id="4" name="Rectangle 3"/>
          <p:cNvSpPr/>
          <p:nvPr/>
        </p:nvSpPr>
        <p:spPr>
          <a:xfrm>
            <a:off x="3812165" y="3552812"/>
            <a:ext cx="2042546" cy="307777"/>
          </a:xfrm>
          <a:prstGeom prst="rect">
            <a:avLst/>
          </a:prstGeom>
        </p:spPr>
        <p:txBody>
          <a:bodyPr wrap="none">
            <a:spAutoFit/>
          </a:bodyPr>
          <a:lstStyle/>
          <a:p>
            <a:r>
              <a:rPr lang="en-GB" sz="1400" dirty="0">
                <a:solidFill>
                  <a:schemeClr val="accent2"/>
                </a:solidFill>
              </a:rPr>
              <a:t>webinar@mewburn.com</a:t>
            </a:r>
            <a:endParaRPr lang="en-GB" sz="1400" dirty="0"/>
          </a:p>
        </p:txBody>
      </p:sp>
    </p:spTree>
    <p:extLst>
      <p:ext uri="{BB962C8B-B14F-4D97-AF65-F5344CB8AC3E}">
        <p14:creationId xmlns:p14="http://schemas.microsoft.com/office/powerpoint/2010/main" val="9686941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3449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357394" y="1828119"/>
            <a:ext cx="5156302" cy="4587009"/>
          </a:xfrm>
        </p:spPr>
        <p:txBody>
          <a:bodyPr/>
          <a:lstStyle/>
          <a:p>
            <a:r>
              <a:rPr lang="en-GB" dirty="0" smtClean="0"/>
              <a:t>UK </a:t>
            </a:r>
            <a:r>
              <a:rPr lang="en-GB" dirty="0"/>
              <a:t>trade mark rights will be created </a:t>
            </a:r>
            <a:r>
              <a:rPr lang="en-GB" dirty="0" smtClean="0"/>
              <a:t>from granted EUTMs and protected IR(EU)s (‘EU rights’) at </a:t>
            </a:r>
            <a:r>
              <a:rPr lang="en-GB" dirty="0"/>
              <a:t>the end of the transition period under the IP provisions </a:t>
            </a:r>
            <a:r>
              <a:rPr lang="en-GB" dirty="0" smtClean="0"/>
              <a:t>of </a:t>
            </a:r>
            <a:r>
              <a:rPr lang="en-GB" dirty="0"/>
              <a:t>the Withdrawal Agreement.</a:t>
            </a:r>
          </a:p>
          <a:p>
            <a:pPr lvl="1"/>
            <a:r>
              <a:rPr lang="en-GB" dirty="0" smtClean="0"/>
              <a:t>Where registration has granted (for EUTMs) </a:t>
            </a:r>
            <a:r>
              <a:rPr lang="en-GB" dirty="0"/>
              <a:t>or </a:t>
            </a:r>
            <a:r>
              <a:rPr lang="en-GB" dirty="0" smtClean="0"/>
              <a:t>the ‘Statement </a:t>
            </a:r>
            <a:r>
              <a:rPr lang="en-GB" dirty="0"/>
              <a:t>of Grant of </a:t>
            </a:r>
            <a:r>
              <a:rPr lang="en-GB" dirty="0" smtClean="0"/>
              <a:t>Protection’ </a:t>
            </a:r>
            <a:r>
              <a:rPr lang="en-GB" dirty="0"/>
              <a:t>has been issued by the EUIPO by 31 December </a:t>
            </a:r>
            <a:r>
              <a:rPr lang="en-GB" dirty="0" smtClean="0"/>
              <a:t>2020 for IR(EU)s.</a:t>
            </a:r>
          </a:p>
          <a:p>
            <a:r>
              <a:rPr lang="en-GB" dirty="0" smtClean="0"/>
              <a:t>Providing </a:t>
            </a:r>
            <a:r>
              <a:rPr lang="en-GB" dirty="0"/>
              <a:t>legal certainty and </a:t>
            </a:r>
            <a:r>
              <a:rPr lang="en-GB" dirty="0" smtClean="0"/>
              <a:t>protecting </a:t>
            </a:r>
            <a:r>
              <a:rPr lang="en-GB" dirty="0"/>
              <a:t>the interests of </a:t>
            </a:r>
            <a:r>
              <a:rPr lang="en-GB" dirty="0" smtClean="0"/>
              <a:t>rights-holders.</a:t>
            </a:r>
          </a:p>
          <a:p>
            <a:endParaRPr lang="en-GB" dirty="0" smtClean="0"/>
          </a:p>
          <a:p>
            <a:pPr marL="0" indent="0">
              <a:buNone/>
            </a:pPr>
            <a:endParaRPr lang="en-GB" dirty="0"/>
          </a:p>
          <a:p>
            <a:endParaRPr lang="en-GB" dirty="0"/>
          </a:p>
          <a:p>
            <a:endParaRPr lang="en-GB" dirty="0"/>
          </a:p>
        </p:txBody>
      </p:sp>
      <p:sp>
        <p:nvSpPr>
          <p:cNvPr id="3" name="Title 2"/>
          <p:cNvSpPr>
            <a:spLocks noGrp="1"/>
          </p:cNvSpPr>
          <p:nvPr>
            <p:ph type="title"/>
          </p:nvPr>
        </p:nvSpPr>
        <p:spPr/>
        <p:txBody>
          <a:bodyPr/>
          <a:lstStyle/>
          <a:p>
            <a:r>
              <a:rPr lang="en-GB" dirty="0"/>
              <a:t>The </a:t>
            </a:r>
            <a:r>
              <a:rPr lang="en-GB" dirty="0">
                <a:solidFill>
                  <a:schemeClr val="bg2"/>
                </a:solidFill>
              </a:rPr>
              <a:t>Withdrawal Agreement </a:t>
            </a:r>
            <a:r>
              <a:rPr lang="en-GB" dirty="0" smtClean="0"/>
              <a:t>ensures continued </a:t>
            </a:r>
            <a:r>
              <a:rPr lang="en-GB" dirty="0"/>
              <a:t>protection of </a:t>
            </a:r>
            <a:r>
              <a:rPr lang="en-GB" dirty="0" smtClean="0"/>
              <a:t>IP rights</a:t>
            </a:r>
            <a:endParaRPr lang="en-GB" dirty="0"/>
          </a:p>
        </p:txBody>
      </p:sp>
      <p:sp>
        <p:nvSpPr>
          <p:cNvPr id="4" name="Isosceles Triangle 3"/>
          <p:cNvSpPr/>
          <p:nvPr/>
        </p:nvSpPr>
        <p:spPr>
          <a:xfrm>
            <a:off x="0" y="6549292"/>
            <a:ext cx="357392" cy="308708"/>
          </a:xfrm>
          <a:prstGeom prst="triangle">
            <a:avLst>
              <a:gd name="adj" fmla="val 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a:stretch>
            <a:fillRect/>
          </a:stretch>
        </p:blipFill>
        <p:spPr>
          <a:xfrm>
            <a:off x="6100549" y="1828118"/>
            <a:ext cx="3340805" cy="4725743"/>
          </a:xfrm>
          <a:prstGeom prst="rect">
            <a:avLst/>
          </a:prstGeom>
          <a:ln>
            <a:solidFill>
              <a:schemeClr val="accent1"/>
            </a:solidFill>
          </a:ln>
        </p:spPr>
      </p:pic>
      <p:sp>
        <p:nvSpPr>
          <p:cNvPr id="7" name="Rectangle 6"/>
          <p:cNvSpPr/>
          <p:nvPr/>
        </p:nvSpPr>
        <p:spPr>
          <a:xfrm>
            <a:off x="7863454" y="6549639"/>
            <a:ext cx="2042546" cy="307777"/>
          </a:xfrm>
          <a:prstGeom prst="rect">
            <a:avLst/>
          </a:prstGeom>
        </p:spPr>
        <p:txBody>
          <a:bodyPr wrap="none">
            <a:spAutoFit/>
          </a:bodyPr>
          <a:lstStyle/>
          <a:p>
            <a:pPr algn="r"/>
            <a:r>
              <a:rPr lang="en-GB" sz="1400" dirty="0">
                <a:solidFill>
                  <a:schemeClr val="accent2"/>
                </a:solidFill>
              </a:rPr>
              <a:t>webinar@mewburn.com</a:t>
            </a:r>
            <a:endParaRPr lang="en-GB" sz="1400" dirty="0"/>
          </a:p>
        </p:txBody>
      </p:sp>
    </p:spTree>
    <p:extLst>
      <p:ext uri="{BB962C8B-B14F-4D97-AF65-F5344CB8AC3E}">
        <p14:creationId xmlns:p14="http://schemas.microsoft.com/office/powerpoint/2010/main" val="1320927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357394" y="1828119"/>
            <a:ext cx="5784099" cy="4587009"/>
          </a:xfrm>
        </p:spPr>
        <p:txBody>
          <a:bodyPr/>
          <a:lstStyle/>
          <a:p>
            <a:r>
              <a:rPr lang="en-GB" dirty="0" smtClean="0"/>
              <a:t>A new UK national trade mark registration, identical to the EU right.</a:t>
            </a:r>
          </a:p>
          <a:p>
            <a:pPr lvl="1"/>
            <a:r>
              <a:rPr lang="en-GB" dirty="0" smtClean="0"/>
              <a:t>Including the filing date (or </a:t>
            </a:r>
            <a:r>
              <a:rPr lang="en-GB" dirty="0"/>
              <a:t>the date of subsequent designation if </a:t>
            </a:r>
            <a:r>
              <a:rPr lang="en-GB" dirty="0" smtClean="0"/>
              <a:t>applicable) </a:t>
            </a:r>
            <a:r>
              <a:rPr lang="en-GB" dirty="0"/>
              <a:t>and </a:t>
            </a:r>
            <a:r>
              <a:rPr lang="en-GB" dirty="0" smtClean="0"/>
              <a:t>any priority claim / date.</a:t>
            </a:r>
          </a:p>
          <a:p>
            <a:pPr lvl="2"/>
            <a:r>
              <a:rPr lang="en-GB" dirty="0">
                <a:latin typeface="Arial" panose="020B0604020202020204" pitchFamily="34" charset="0"/>
                <a:cs typeface="Arial" panose="020B0604020202020204" pitchFamily="34" charset="0"/>
              </a:rPr>
              <a:t>Any priority claim inherited from an EU right will have legal effect where proceedings involve a comparable UK right</a:t>
            </a:r>
            <a:r>
              <a:rPr lang="en-GB" dirty="0" smtClean="0">
                <a:latin typeface="Arial" panose="020B0604020202020204" pitchFamily="34" charset="0"/>
                <a:cs typeface="Arial" panose="020B0604020202020204" pitchFamily="34" charset="0"/>
              </a:rPr>
              <a:t>.</a:t>
            </a:r>
          </a:p>
          <a:p>
            <a:r>
              <a:rPr lang="en-GB" dirty="0" smtClean="0"/>
              <a:t>Recorded </a:t>
            </a:r>
            <a:r>
              <a:rPr lang="en-GB" dirty="0"/>
              <a:t>on the UK Trade Marks Register.</a:t>
            </a:r>
          </a:p>
          <a:p>
            <a:pPr lvl="1"/>
            <a:r>
              <a:rPr lang="en-GB" u="sng" dirty="0"/>
              <a:t>Not</a:t>
            </a:r>
            <a:r>
              <a:rPr lang="en-GB" dirty="0"/>
              <a:t> as a new UK designation under the International Registration </a:t>
            </a:r>
            <a:r>
              <a:rPr lang="en-GB" dirty="0" smtClean="0"/>
              <a:t>for IR(EU)s.</a:t>
            </a:r>
          </a:p>
          <a:p>
            <a:r>
              <a:rPr lang="en-GB" dirty="0" smtClean="0"/>
              <a:t>In practice, a simple database migration that has already been trialled by the UK IPO.</a:t>
            </a:r>
            <a:endParaRPr lang="en-GB" dirty="0"/>
          </a:p>
        </p:txBody>
      </p:sp>
      <p:sp>
        <p:nvSpPr>
          <p:cNvPr id="3" name="Title 2"/>
          <p:cNvSpPr>
            <a:spLocks noGrp="1"/>
          </p:cNvSpPr>
          <p:nvPr>
            <p:ph type="title"/>
          </p:nvPr>
        </p:nvSpPr>
        <p:spPr/>
        <p:txBody>
          <a:bodyPr/>
          <a:lstStyle/>
          <a:p>
            <a:r>
              <a:rPr lang="en-GB" dirty="0"/>
              <a:t>A ‘</a:t>
            </a:r>
            <a:r>
              <a:rPr lang="en-GB" dirty="0">
                <a:solidFill>
                  <a:schemeClr val="bg2"/>
                </a:solidFill>
              </a:rPr>
              <a:t>comparable</a:t>
            </a:r>
            <a:r>
              <a:rPr lang="en-GB" dirty="0"/>
              <a:t>’ UK registration </a:t>
            </a:r>
            <a:r>
              <a:rPr lang="en-GB" dirty="0" smtClean="0"/>
              <a:t>will be automatically cloned on </a:t>
            </a:r>
            <a:r>
              <a:rPr lang="en-GB" dirty="0"/>
              <a:t>Exit Day</a:t>
            </a:r>
          </a:p>
        </p:txBody>
      </p:sp>
      <p:sp>
        <p:nvSpPr>
          <p:cNvPr id="4" name="Isosceles Triangle 3"/>
          <p:cNvSpPr/>
          <p:nvPr/>
        </p:nvSpPr>
        <p:spPr>
          <a:xfrm>
            <a:off x="0" y="6549292"/>
            <a:ext cx="357392" cy="308708"/>
          </a:xfrm>
          <a:prstGeom prst="triangle">
            <a:avLst>
              <a:gd name="adj" fmla="val 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052" name="Picture 4" descr="European Union World Flags - Nylon &amp; Polyester - 2' x 3' to 5' x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5272" y="2082037"/>
            <a:ext cx="2185740" cy="138521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File:UK flag.png - wiki.railML.o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5272" y="4775998"/>
            <a:ext cx="2185740" cy="1385212"/>
          </a:xfrm>
          <a:prstGeom prst="rect">
            <a:avLst/>
          </a:prstGeom>
          <a:noFill/>
          <a:extLst>
            <a:ext uri="{909E8E84-426E-40DD-AFC4-6F175D3DCCD1}">
              <a14:hiddenFill xmlns:a14="http://schemas.microsoft.com/office/drawing/2010/main">
                <a:solidFill>
                  <a:srgbClr val="FFFFFF"/>
                </a:solidFill>
              </a14:hiddenFill>
            </a:ext>
          </a:extLst>
        </p:spPr>
      </p:pic>
      <p:sp>
        <p:nvSpPr>
          <p:cNvPr id="5" name="Down Arrow 4"/>
          <p:cNvSpPr/>
          <p:nvPr/>
        </p:nvSpPr>
        <p:spPr>
          <a:xfrm>
            <a:off x="7885826" y="3632419"/>
            <a:ext cx="484632" cy="978408"/>
          </a:xfrm>
          <a:prstGeom prst="downArrow">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ectangle 8"/>
          <p:cNvSpPr/>
          <p:nvPr/>
        </p:nvSpPr>
        <p:spPr>
          <a:xfrm>
            <a:off x="7863454" y="6549639"/>
            <a:ext cx="2042546" cy="307777"/>
          </a:xfrm>
          <a:prstGeom prst="rect">
            <a:avLst/>
          </a:prstGeom>
        </p:spPr>
        <p:txBody>
          <a:bodyPr wrap="none">
            <a:spAutoFit/>
          </a:bodyPr>
          <a:lstStyle/>
          <a:p>
            <a:pPr algn="r"/>
            <a:r>
              <a:rPr lang="en-GB" sz="1400" dirty="0">
                <a:solidFill>
                  <a:schemeClr val="accent2"/>
                </a:solidFill>
              </a:rPr>
              <a:t>webinar@mewburn.com</a:t>
            </a:r>
            <a:endParaRPr lang="en-GB" sz="1400" dirty="0"/>
          </a:p>
        </p:txBody>
      </p:sp>
    </p:spTree>
    <p:extLst>
      <p:ext uri="{BB962C8B-B14F-4D97-AF65-F5344CB8AC3E}">
        <p14:creationId xmlns:p14="http://schemas.microsoft.com/office/powerpoint/2010/main" val="2641073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357393" y="1828119"/>
            <a:ext cx="4795631" cy="4587009"/>
          </a:xfrm>
        </p:spPr>
        <p:txBody>
          <a:bodyPr/>
          <a:lstStyle/>
          <a:p>
            <a:r>
              <a:rPr lang="en-GB" dirty="0" smtClean="0"/>
              <a:t>The </a:t>
            </a:r>
            <a:r>
              <a:rPr lang="en-GB" dirty="0"/>
              <a:t>last 8 digits of the EUTM prefixed with </a:t>
            </a:r>
            <a:r>
              <a:rPr lang="en-GB" dirty="0" smtClean="0"/>
              <a:t>‘UK009’ for </a:t>
            </a:r>
            <a:r>
              <a:rPr lang="en-GB" dirty="0"/>
              <a:t>granted </a:t>
            </a:r>
            <a:r>
              <a:rPr lang="en-GB" dirty="0" smtClean="0"/>
              <a:t>EUTMs.</a:t>
            </a:r>
          </a:p>
          <a:p>
            <a:pPr lvl="1"/>
            <a:r>
              <a:rPr lang="en-GB" dirty="0" smtClean="0"/>
              <a:t>Distinguishable from ‘normal’ UK registrations.</a:t>
            </a:r>
          </a:p>
          <a:p>
            <a:pPr lvl="1"/>
            <a:r>
              <a:rPr lang="en-GB" dirty="0" smtClean="0"/>
              <a:t>A link </a:t>
            </a:r>
            <a:r>
              <a:rPr lang="en-GB" dirty="0"/>
              <a:t>to the “parent” </a:t>
            </a:r>
            <a:r>
              <a:rPr lang="en-GB" dirty="0" smtClean="0"/>
              <a:t>EUTM registration.</a:t>
            </a:r>
          </a:p>
          <a:p>
            <a:endParaRPr lang="en-GB" dirty="0" smtClean="0"/>
          </a:p>
          <a:p>
            <a:r>
              <a:rPr lang="en-GB" dirty="0" smtClean="0"/>
              <a:t>The </a:t>
            </a:r>
            <a:r>
              <a:rPr lang="en-GB" dirty="0"/>
              <a:t>last 8 digits of the international trade mark prefixed with </a:t>
            </a:r>
            <a:r>
              <a:rPr lang="en-GB" dirty="0" smtClean="0"/>
              <a:t>‘UK008’ for IR(EU)s. </a:t>
            </a:r>
            <a:endParaRPr lang="en-GB" dirty="0"/>
          </a:p>
          <a:p>
            <a:endParaRPr lang="en-GB" dirty="0"/>
          </a:p>
        </p:txBody>
      </p:sp>
      <p:sp>
        <p:nvSpPr>
          <p:cNvPr id="3" name="Title 2"/>
          <p:cNvSpPr>
            <a:spLocks noGrp="1"/>
          </p:cNvSpPr>
          <p:nvPr>
            <p:ph type="title"/>
          </p:nvPr>
        </p:nvSpPr>
        <p:spPr/>
        <p:txBody>
          <a:bodyPr/>
          <a:lstStyle/>
          <a:p>
            <a:r>
              <a:rPr lang="en-GB" dirty="0"/>
              <a:t>How will these new UK rights be identified?</a:t>
            </a:r>
          </a:p>
        </p:txBody>
      </p:sp>
      <p:pic>
        <p:nvPicPr>
          <p:cNvPr id="4" name="Picture 3"/>
          <p:cNvPicPr>
            <a:picLocks noChangeAspect="1"/>
          </p:cNvPicPr>
          <p:nvPr/>
        </p:nvPicPr>
        <p:blipFill>
          <a:blip r:embed="rId2"/>
          <a:stretch>
            <a:fillRect/>
          </a:stretch>
        </p:blipFill>
        <p:spPr>
          <a:xfrm>
            <a:off x="5735862" y="1828119"/>
            <a:ext cx="3585410" cy="2171447"/>
          </a:xfrm>
          <a:prstGeom prst="rect">
            <a:avLst/>
          </a:prstGeom>
        </p:spPr>
      </p:pic>
      <p:pic>
        <p:nvPicPr>
          <p:cNvPr id="5" name="Picture 4"/>
          <p:cNvPicPr>
            <a:picLocks noChangeAspect="1"/>
          </p:cNvPicPr>
          <p:nvPr/>
        </p:nvPicPr>
        <p:blipFill>
          <a:blip r:embed="rId3"/>
          <a:stretch>
            <a:fillRect/>
          </a:stretch>
        </p:blipFill>
        <p:spPr>
          <a:xfrm>
            <a:off x="5738214" y="4395828"/>
            <a:ext cx="3924300" cy="2019300"/>
          </a:xfrm>
          <a:prstGeom prst="rect">
            <a:avLst/>
          </a:prstGeom>
        </p:spPr>
      </p:pic>
      <p:sp>
        <p:nvSpPr>
          <p:cNvPr id="6" name="Isosceles Triangle 5"/>
          <p:cNvSpPr/>
          <p:nvPr/>
        </p:nvSpPr>
        <p:spPr>
          <a:xfrm>
            <a:off x="0" y="6549292"/>
            <a:ext cx="357392" cy="308708"/>
          </a:xfrm>
          <a:prstGeom prst="triangle">
            <a:avLst>
              <a:gd name="adj" fmla="val 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p:cNvSpPr/>
          <p:nvPr/>
        </p:nvSpPr>
        <p:spPr>
          <a:xfrm>
            <a:off x="7863454" y="6549639"/>
            <a:ext cx="2042546" cy="307777"/>
          </a:xfrm>
          <a:prstGeom prst="rect">
            <a:avLst/>
          </a:prstGeom>
        </p:spPr>
        <p:txBody>
          <a:bodyPr wrap="none">
            <a:spAutoFit/>
          </a:bodyPr>
          <a:lstStyle/>
          <a:p>
            <a:pPr algn="r"/>
            <a:r>
              <a:rPr lang="en-GB" sz="1400" dirty="0">
                <a:solidFill>
                  <a:schemeClr val="accent2"/>
                </a:solidFill>
              </a:rPr>
              <a:t>webinar@mewburn.com</a:t>
            </a:r>
            <a:endParaRPr lang="en-GB" sz="1400" dirty="0"/>
          </a:p>
        </p:txBody>
      </p:sp>
    </p:spTree>
    <p:extLst>
      <p:ext uri="{BB962C8B-B14F-4D97-AF65-F5344CB8AC3E}">
        <p14:creationId xmlns:p14="http://schemas.microsoft.com/office/powerpoint/2010/main" val="2381358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GB" dirty="0" smtClean="0"/>
              <a:t>No re-examination.</a:t>
            </a:r>
          </a:p>
          <a:p>
            <a:r>
              <a:rPr lang="en-GB" dirty="0" smtClean="0"/>
              <a:t>No cost </a:t>
            </a:r>
            <a:r>
              <a:rPr lang="en-GB" dirty="0"/>
              <a:t>to the owner of the right</a:t>
            </a:r>
            <a:r>
              <a:rPr lang="en-GB" dirty="0" smtClean="0"/>
              <a:t>.</a:t>
            </a:r>
          </a:p>
          <a:p>
            <a:r>
              <a:rPr lang="en-GB" dirty="0" smtClean="0"/>
              <a:t>Owners are not required </a:t>
            </a:r>
            <a:r>
              <a:rPr lang="en-GB" dirty="0"/>
              <a:t>to </a:t>
            </a:r>
            <a:r>
              <a:rPr lang="en-GB" dirty="0" smtClean="0"/>
              <a:t>file any </a:t>
            </a:r>
            <a:r>
              <a:rPr lang="en-GB" dirty="0"/>
              <a:t>application </a:t>
            </a:r>
            <a:r>
              <a:rPr lang="en-GB" dirty="0" smtClean="0"/>
              <a:t>form or </a:t>
            </a:r>
            <a:r>
              <a:rPr lang="en-GB" dirty="0"/>
              <a:t>to undertake any particular administrative procedure in the United </a:t>
            </a:r>
            <a:r>
              <a:rPr lang="en-GB" dirty="0" smtClean="0"/>
              <a:t>Kingdom.</a:t>
            </a:r>
            <a:endParaRPr lang="en-GB" dirty="0"/>
          </a:p>
          <a:p>
            <a:r>
              <a:rPr lang="en-GB" dirty="0" smtClean="0"/>
              <a:t>No UK registration certificate will issue.</a:t>
            </a:r>
          </a:p>
          <a:p>
            <a:pPr lvl="1"/>
            <a:r>
              <a:rPr lang="en-GB" dirty="0" smtClean="0"/>
              <a:t>But details will be available on the UK IPO online register.</a:t>
            </a:r>
          </a:p>
          <a:p>
            <a:pPr marL="0" indent="0">
              <a:buNone/>
            </a:pPr>
            <a:endParaRPr lang="en-GB" dirty="0"/>
          </a:p>
        </p:txBody>
      </p:sp>
      <p:sp>
        <p:nvSpPr>
          <p:cNvPr id="3" name="Title 2"/>
          <p:cNvSpPr>
            <a:spLocks noGrp="1"/>
          </p:cNvSpPr>
          <p:nvPr>
            <p:ph type="title"/>
          </p:nvPr>
        </p:nvSpPr>
        <p:spPr/>
        <p:txBody>
          <a:bodyPr/>
          <a:lstStyle/>
          <a:p>
            <a:r>
              <a:rPr lang="en-GB" dirty="0" smtClean="0"/>
              <a:t>Other points to note about the </a:t>
            </a:r>
            <a:r>
              <a:rPr lang="en-GB" dirty="0"/>
              <a:t>‘comparable’ UK </a:t>
            </a:r>
            <a:r>
              <a:rPr lang="en-GB" dirty="0" smtClean="0"/>
              <a:t>registration</a:t>
            </a:r>
            <a:endParaRPr lang="en-GB" dirty="0"/>
          </a:p>
        </p:txBody>
      </p:sp>
      <p:sp>
        <p:nvSpPr>
          <p:cNvPr id="4" name="Isosceles Triangle 3"/>
          <p:cNvSpPr/>
          <p:nvPr/>
        </p:nvSpPr>
        <p:spPr>
          <a:xfrm>
            <a:off x="0" y="6549292"/>
            <a:ext cx="357392" cy="308708"/>
          </a:xfrm>
          <a:prstGeom prst="triangle">
            <a:avLst>
              <a:gd name="adj" fmla="val 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7863454" y="6549639"/>
            <a:ext cx="2042546" cy="307777"/>
          </a:xfrm>
          <a:prstGeom prst="rect">
            <a:avLst/>
          </a:prstGeom>
        </p:spPr>
        <p:txBody>
          <a:bodyPr wrap="none">
            <a:spAutoFit/>
          </a:bodyPr>
          <a:lstStyle/>
          <a:p>
            <a:pPr algn="r"/>
            <a:r>
              <a:rPr lang="en-GB" sz="1400" dirty="0">
                <a:solidFill>
                  <a:schemeClr val="accent2"/>
                </a:solidFill>
              </a:rPr>
              <a:t>webinar@mewburn.com</a:t>
            </a:r>
            <a:endParaRPr lang="en-GB" sz="1400" dirty="0"/>
          </a:p>
        </p:txBody>
      </p:sp>
    </p:spTree>
    <p:extLst>
      <p:ext uri="{BB962C8B-B14F-4D97-AF65-F5344CB8AC3E}">
        <p14:creationId xmlns:p14="http://schemas.microsoft.com/office/powerpoint/2010/main" val="852809991"/>
      </p:ext>
    </p:extLst>
  </p:cSld>
  <p:clrMapOvr>
    <a:masterClrMapping/>
  </p:clrMapOvr>
</p:sld>
</file>

<file path=ppt/theme/theme1.xml><?xml version="1.0" encoding="utf-8"?>
<a:theme xmlns:a="http://schemas.openxmlformats.org/drawingml/2006/main" name="Mewburn Ellis V3">
  <a:themeElements>
    <a:clrScheme name="Custom 18">
      <a:dk1>
        <a:srgbClr val="5A5C61"/>
      </a:dk1>
      <a:lt1>
        <a:sysClr val="window" lastClr="FFFFFF"/>
      </a:lt1>
      <a:dk2>
        <a:srgbClr val="F0CBD9"/>
      </a:dk2>
      <a:lt2>
        <a:srgbClr val="8F4D6C"/>
      </a:lt2>
      <a:accent1>
        <a:srgbClr val="8C8A88"/>
      </a:accent1>
      <a:accent2>
        <a:srgbClr val="FF99CC"/>
      </a:accent2>
      <a:accent3>
        <a:srgbClr val="B7B8B9"/>
      </a:accent3>
      <a:accent4>
        <a:srgbClr val="8ECEA9"/>
      </a:accent4>
      <a:accent5>
        <a:srgbClr val="F68F58"/>
      </a:accent5>
      <a:accent6>
        <a:srgbClr val="000000"/>
      </a:accent6>
      <a:hlink>
        <a:srgbClr val="595A5C"/>
      </a:hlink>
      <a:folHlink>
        <a:srgbClr val="AEAE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ewburn_V6_FINAL.POTX" id="{00CD92E2-6BEF-4978-8D48-64013AB24F99}" vid="{2B5EE896-F4BC-4D4A-AEB9-19256B8D00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0EBCFAEECFED249A7B217727146AB3E" ma:contentTypeVersion="0" ma:contentTypeDescription="Create a new document." ma:contentTypeScope="" ma:versionID="1478443c3e035b52942651b758c6a81e">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02F7BB-6B2C-4739-BA04-1FE5AE9C5359}">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2E240EDB-2781-47E4-952D-C7F53150EC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8E771EE-9935-4285-A589-394702DCA0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EFSLIVE-#17440228-v1-Mewburn_PowerPoint_Template_July_2018</Template>
  <TotalTime>3445</TotalTime>
  <Words>4079</Words>
  <Application>Microsoft Office PowerPoint</Application>
  <PresentationFormat>A4 Paper (210x297 mm)</PresentationFormat>
  <Paragraphs>332</Paragraphs>
  <Slides>54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54</vt:i4>
      </vt:variant>
    </vt:vector>
  </HeadingPairs>
  <TitlesOfParts>
    <vt:vector size="57" baseType="lpstr">
      <vt:lpstr>Arial</vt:lpstr>
      <vt:lpstr>Calibri</vt:lpstr>
      <vt:lpstr>Mewburn Ellis V3</vt:lpstr>
      <vt:lpstr>Brexit</vt:lpstr>
      <vt:lpstr>Introduction</vt:lpstr>
      <vt:lpstr>The impact on trade mark rights post-Brexit  (1 January 2021)</vt:lpstr>
      <vt:lpstr>What happens to registered EUTMs and protected IR(EU)s?</vt:lpstr>
      <vt:lpstr>Cessation of protection of EUTMs  in the UK</vt:lpstr>
      <vt:lpstr>The Withdrawal Agreement ensures continued protection of IP rights</vt:lpstr>
      <vt:lpstr>A ‘comparable’ UK registration will be automatically cloned on Exit Day</vt:lpstr>
      <vt:lpstr>How will these new UK rights be identified?</vt:lpstr>
      <vt:lpstr>Other points to note about the ‘comparable’ UK registration</vt:lpstr>
      <vt:lpstr>Other points to note about the ‘comparable’ UK registration</vt:lpstr>
      <vt:lpstr>Basic principles regarding the renewal date of the comparable UK right</vt:lpstr>
      <vt:lpstr>What if the comparable UK right isn’t wanted?</vt:lpstr>
      <vt:lpstr>Opting out of the comparable right</vt:lpstr>
      <vt:lpstr>How will opting out work?</vt:lpstr>
      <vt:lpstr>However, opting out may not be possible in some circumstances</vt:lpstr>
      <vt:lpstr>What about pending EUTM applications and IR(EU)s?</vt:lpstr>
      <vt:lpstr>What about pending EU rights as at Exit Day?</vt:lpstr>
      <vt:lpstr>What about pending EU rights as at Exit Day?</vt:lpstr>
      <vt:lpstr>Be careful not to let any new UK applications be ‘torpedoed’</vt:lpstr>
      <vt:lpstr>Waiving our service fees when re-filing EU rights as UK applications</vt:lpstr>
      <vt:lpstr>What are the implications  for inter partes IPO proceedings?</vt:lpstr>
      <vt:lpstr>What remains an earlier right in new proceedings after Exit Day?</vt:lpstr>
      <vt:lpstr>The impact on ongoing opposition proceedings against EU rights</vt:lpstr>
      <vt:lpstr>What about ongoing opposition proceedings against UK rights?</vt:lpstr>
      <vt:lpstr>The situation is essentially the same for ongoing cancellations</vt:lpstr>
      <vt:lpstr>What happens if a granted EU right is under cancellation attack?</vt:lpstr>
      <vt:lpstr>Ongoing cancellation proceedings against the parent EU right</vt:lpstr>
      <vt:lpstr>Implications on the use of trade marks (non-use and reputation)</vt:lpstr>
      <vt:lpstr>Use to resist a non-use cancellation challenge against a comparable mark</vt:lpstr>
      <vt:lpstr>Use to resist a non-use cancellation challenge against a comparable mark</vt:lpstr>
      <vt:lpstr>The effect on a reputation that arises from use of a mark</vt:lpstr>
      <vt:lpstr>The impact on representation</vt:lpstr>
      <vt:lpstr>Representation at the EUIPO</vt:lpstr>
      <vt:lpstr>Continued EUIPO representation from Mewburn Ellis</vt:lpstr>
      <vt:lpstr>Representation at the UK IPO for comparable rights</vt:lpstr>
      <vt:lpstr>What happens if the EU right has no recorded EUIPO representative?</vt:lpstr>
      <vt:lpstr>Representation at the UK IPO for new ‘re-filed’ rights</vt:lpstr>
      <vt:lpstr>Other Related Issues and Practical Considerations</vt:lpstr>
      <vt:lpstr>Dual-filing of trade marks now recommended</vt:lpstr>
      <vt:lpstr>What is the impact on registered designs  (RCDS)?</vt:lpstr>
      <vt:lpstr>The basic impact on registered design rights</vt:lpstr>
      <vt:lpstr>The impact on RCDs is largely consistent with the position for EUTMs</vt:lpstr>
      <vt:lpstr>How will the new UK re-registered design rights be identified? </vt:lpstr>
      <vt:lpstr>Complications relating to RCDs with deferred publication</vt:lpstr>
      <vt:lpstr>The impact of Brexit on patents and SPCs</vt:lpstr>
      <vt:lpstr>What impact is there on patents?</vt:lpstr>
      <vt:lpstr>What is the impact on Supplementary Protection Certificates?</vt:lpstr>
      <vt:lpstr>Take note of some key differences for UK SPCs </vt:lpstr>
      <vt:lpstr>Checklist:  actions to take now</vt:lpstr>
      <vt:lpstr>What actions should be taken before the end of the transition period?</vt:lpstr>
      <vt:lpstr>What other actions should be taken before the end of the transition period?</vt:lpstr>
      <vt:lpstr>Please let us know if you want more information or have questions on…</vt:lpstr>
      <vt:lpstr>Any questions?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Carey</dc:creator>
  <cp:lastModifiedBy>Andy King</cp:lastModifiedBy>
  <cp:revision>182</cp:revision>
  <dcterms:created xsi:type="dcterms:W3CDTF">2018-09-18T10:53:00Z</dcterms:created>
  <dcterms:modified xsi:type="dcterms:W3CDTF">2020-12-03T14:17:36Z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0x01010000EBCFAEECFED249A7B217727146AB3E</vt:lpwstr>
  </property>
  <property fmtid="{D5CDD505-2E9C-101B-9397-08002B2CF9AE}" pid="3" name="_AdHocReviewCycleID">
    <vt:i4>-1709652958</vt:i4>
  </property>
  <property fmtid="{D5CDD505-2E9C-101B-9397-08002B2CF9AE}" pid="4" name="_NewReviewCycle">
    <vt:lpwstr/>
  </property>
  <property fmtid="{D5CDD505-2E9C-101B-9397-08002B2CF9AE}" pid="5" name="_EmailSubject">
    <vt:lpwstr>Webinar</vt:lpwstr>
  </property>
  <property fmtid="{D5CDD505-2E9C-101B-9397-08002B2CF9AE}" pid="6" name="_AuthorEmail">
    <vt:lpwstr>andy.king@mewburn.com</vt:lpwstr>
  </property>
  <property fmtid="{D5CDD505-2E9C-101B-9397-08002B2CF9AE}" pid="7" name="_AuthorEmailDisplayName">
    <vt:lpwstr>Andy King</vt:lpwstr>
  </property>
</Properties>
</file>